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2"/>
  </p:notesMasterIdLst>
  <p:handoutMasterIdLst>
    <p:handoutMasterId r:id="rId63"/>
  </p:handoutMasterIdLst>
  <p:sldIdLst>
    <p:sldId id="256" r:id="rId3"/>
    <p:sldId id="280" r:id="rId4"/>
    <p:sldId id="330" r:id="rId5"/>
    <p:sldId id="329" r:id="rId6"/>
    <p:sldId id="327" r:id="rId7"/>
    <p:sldId id="281" r:id="rId8"/>
    <p:sldId id="266" r:id="rId9"/>
    <p:sldId id="267" r:id="rId10"/>
    <p:sldId id="276" r:id="rId11"/>
    <p:sldId id="277" r:id="rId12"/>
    <p:sldId id="270" r:id="rId13"/>
    <p:sldId id="279" r:id="rId14"/>
    <p:sldId id="283" r:id="rId15"/>
    <p:sldId id="284" r:id="rId16"/>
    <p:sldId id="271" r:id="rId17"/>
    <p:sldId id="287" r:id="rId18"/>
    <p:sldId id="272" r:id="rId19"/>
    <p:sldId id="285" r:id="rId20"/>
    <p:sldId id="286"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269" r:id="rId34"/>
    <p:sldId id="301" r:id="rId35"/>
    <p:sldId id="302" r:id="rId36"/>
    <p:sldId id="304" r:id="rId37"/>
    <p:sldId id="303"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3" autoAdjust="0"/>
    <p:restoredTop sz="92579" autoAdjust="0"/>
  </p:normalViewPr>
  <p:slideViewPr>
    <p:cSldViewPr>
      <p:cViewPr varScale="1">
        <p:scale>
          <a:sx n="69" d="100"/>
          <a:sy n="69" d="100"/>
        </p:scale>
        <p:origin x="618" y="6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11/27/2014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11/27/2014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smtClean="0">
                <a:solidFill>
                  <a:schemeClr val="tx1"/>
                </a:solidFill>
                <a:effectLst/>
                <a:latin typeface="+mn-lt"/>
                <a:ea typeface="+mn-ea"/>
                <a:cs typeface="+mn-cs"/>
              </a:rPr>
              <a:t>開發技巧實戰</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kern="1200" dirty="0" err="1" smtClean="0">
                <a:solidFill>
                  <a:schemeClr val="tx1"/>
                </a:solidFill>
                <a:effectLst/>
                <a:latin typeface="+mn-lt"/>
                <a:ea typeface="+mn-ea"/>
                <a:cs typeface="+mn-cs"/>
              </a:rPr>
              <a:t>AngularJS</a:t>
            </a:r>
            <a:r>
              <a:rPr lang="ja-JP" altLang="en-US" sz="1200" kern="1200" dirty="0" smtClean="0">
                <a:solidFill>
                  <a:schemeClr val="tx1"/>
                </a:solidFill>
                <a:effectLst/>
                <a:latin typeface="+mn-lt"/>
                <a:ea typeface="+mn-ea"/>
                <a:cs typeface="+mn-cs"/>
              </a:rPr>
              <a:t>入門篇 </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HighChart</a:t>
            </a:r>
            <a:r>
              <a:rPr lang="ja-JP" altLang="en-US" sz="1200" kern="1200" dirty="0" smtClean="0">
                <a:solidFill>
                  <a:schemeClr val="tx1"/>
                </a:solidFill>
                <a:effectLst/>
                <a:latin typeface="+mn-lt"/>
                <a:ea typeface="+mn-ea"/>
                <a:cs typeface="+mn-cs"/>
              </a:rPr>
              <a:t>：完美網頁圖表整合篇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 + </a:t>
            </a:r>
            <a:r>
              <a:rPr lang="en-US" sz="1200" kern="1200" dirty="0" err="1" smtClean="0">
                <a:solidFill>
                  <a:schemeClr val="tx1"/>
                </a:solidFill>
                <a:effectLst/>
                <a:latin typeface="+mn-lt"/>
                <a:ea typeface="+mn-ea"/>
                <a:cs typeface="+mn-cs"/>
              </a:rPr>
              <a:t>Redis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a:t>
            </a:r>
            <a:r>
              <a:rPr lang="ja-JP" altLang="en-US" sz="1200" kern="1200" dirty="0" smtClean="0">
                <a:solidFill>
                  <a:schemeClr val="tx1"/>
                </a:solidFill>
                <a:effectLst/>
                <a:latin typeface="+mn-lt"/>
                <a:ea typeface="+mn-ea"/>
                <a:cs typeface="+mn-cs"/>
              </a:rPr>
              <a:t>：前後端整合篇</a:t>
            </a:r>
            <a:endParaRPr lang="en-US" altLang="ja-JP"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6. </a:t>
            </a:r>
            <a:r>
              <a:rPr lang="en-US" sz="1200" kern="1200" dirty="0" err="1" smtClean="0">
                <a:solidFill>
                  <a:schemeClr val="tx1"/>
                </a:solidFill>
                <a:effectLst/>
                <a:latin typeface="+mn-lt"/>
                <a:ea typeface="+mn-ea"/>
                <a:cs typeface="+mn-cs"/>
              </a:rPr>
              <a:t>AngularJS</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Asp.Net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WebApi</a:t>
            </a:r>
            <a:r>
              <a:rPr lang="en-US" sz="1200" kern="1200" dirty="0" smtClean="0">
                <a:solidFill>
                  <a:schemeClr val="tx1"/>
                </a:solidFill>
                <a:effectLst/>
                <a:latin typeface="+mn-lt"/>
                <a:ea typeface="+mn-ea"/>
                <a:cs typeface="+mn-cs"/>
              </a:rPr>
              <a:t> 2+Entity Framework 6 (ORM) + </a:t>
            </a:r>
            <a:r>
              <a:rPr lang="en-US" sz="1200" kern="1200" dirty="0" err="1" smtClean="0">
                <a:solidFill>
                  <a:schemeClr val="tx1"/>
                </a:solidFill>
                <a:effectLst/>
                <a:latin typeface="+mn-lt"/>
                <a:ea typeface="+mn-ea"/>
                <a:cs typeface="+mn-cs"/>
              </a:rPr>
              <a:t>Redis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Elasticsearch</a:t>
            </a:r>
            <a:r>
              <a:rPr lang="en-US" sz="1200" kern="1200" dirty="0" smtClean="0">
                <a:solidFill>
                  <a:schemeClr val="tx1"/>
                </a:solidFill>
                <a:effectLst/>
                <a:latin typeface="+mn-lt"/>
                <a:ea typeface="+mn-ea"/>
                <a:cs typeface="+mn-cs"/>
              </a:rPr>
              <a:t> (</a:t>
            </a:r>
            <a:r>
              <a:rPr lang="ja-JP" altLang="en-US" sz="1200" kern="1200" dirty="0" smtClean="0">
                <a:solidFill>
                  <a:schemeClr val="tx1"/>
                </a:solidFill>
                <a:effectLst/>
                <a:latin typeface="+mn-lt"/>
                <a:ea typeface="+mn-ea"/>
                <a:cs typeface="+mn-cs"/>
              </a:rPr>
              <a:t>全文檢索</a:t>
            </a:r>
            <a:r>
              <a:rPr lang="en-US" sz="1200" kern="1200" dirty="0" smtClean="0">
                <a:solidFill>
                  <a:schemeClr val="tx1"/>
                </a:solidFill>
                <a:effectLst/>
                <a:latin typeface="+mn-lt"/>
                <a:ea typeface="+mn-ea"/>
                <a:cs typeface="+mn-cs"/>
              </a:rPr>
              <a:t>)</a:t>
            </a:r>
            <a:r>
              <a:rPr lang="ja-JP" altLang="en-US" sz="1200" kern="1200" dirty="0" smtClean="0">
                <a:solidFill>
                  <a:schemeClr val="tx1"/>
                </a:solidFill>
                <a:effectLst/>
                <a:latin typeface="+mn-lt"/>
                <a:ea typeface="+mn-ea"/>
                <a:cs typeface="+mn-cs"/>
              </a:rPr>
              <a:t>：前後端整合篇</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a:t>
            </a:fld>
            <a:endParaRPr lang="en-US"/>
          </a:p>
        </p:txBody>
      </p:sp>
    </p:spTree>
    <p:extLst>
      <p:ext uri="{BB962C8B-B14F-4D97-AF65-F5344CB8AC3E}">
        <p14:creationId xmlns:p14="http://schemas.microsoft.com/office/powerpoint/2010/main" val="588829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First off, a Single Page Application is one in which we have a shell page and we can load multiple views into that. </a:t>
            </a:r>
          </a:p>
          <a:p>
            <a:r>
              <a:rPr lang="en-US" sz="1200" b="0" i="0" u="none" strike="noStrike" kern="1200" baseline="0" dirty="0" smtClean="0">
                <a:solidFill>
                  <a:schemeClr val="tx1"/>
                </a:solidFill>
                <a:latin typeface="+mn-lt"/>
                <a:ea typeface="+mn-ea"/>
                <a:cs typeface="+mn-cs"/>
              </a:rPr>
              <a:t>So a traditional app, as you know you typically blink and load everything again. It’s not very efficient on the bandwidth, especially in the mobile world. </a:t>
            </a:r>
          </a:p>
          <a:p>
            <a:r>
              <a:rPr lang="en-US" sz="1200" b="0" i="0" u="none" strike="noStrike" kern="1200" baseline="0" dirty="0" smtClean="0">
                <a:solidFill>
                  <a:schemeClr val="tx1"/>
                </a:solidFill>
                <a:latin typeface="+mn-lt"/>
                <a:ea typeface="+mn-ea"/>
                <a:cs typeface="+mn-cs"/>
              </a:rPr>
              <a:t>In a SPA we can load the initial content upfront and then the different views or the little kind of mini- web pages can be loaded on the fly and embedded into the shell. </a:t>
            </a:r>
          </a:p>
          <a:p>
            <a:r>
              <a:rPr lang="en-US" sz="1200" b="0" i="1"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as we’re going to see, is a very good SPA framework, but it’s not just for that. You don’t have to load these dynamic views with it.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96539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challenge with building SPAs from scratch is there’s a lot of different issues to deal with: DOM manipulation and history and how do you dynamically load modules and how do you deal with promises when you make </a:t>
            </a:r>
            <a:r>
              <a:rPr lang="en-US" sz="1200" b="0" i="0" u="none" strike="noStrike" kern="1200" baseline="0" dirty="0" err="1" smtClean="0">
                <a:solidFill>
                  <a:schemeClr val="tx1"/>
                </a:solidFill>
                <a:latin typeface="+mn-lt"/>
                <a:ea typeface="+mn-ea"/>
                <a:cs typeface="+mn-cs"/>
              </a:rPr>
              <a:t>async</a:t>
            </a:r>
            <a:r>
              <a:rPr lang="en-US" sz="1200" b="0" i="0" u="none" strike="noStrike" kern="1200" baseline="0" dirty="0" smtClean="0">
                <a:solidFill>
                  <a:schemeClr val="tx1"/>
                </a:solidFill>
                <a:latin typeface="+mn-lt"/>
                <a:ea typeface="+mn-ea"/>
                <a:cs typeface="+mn-cs"/>
              </a:rPr>
              <a:t> calls and things like that. </a:t>
            </a:r>
          </a:p>
          <a:p>
            <a:r>
              <a:rPr lang="en-US" sz="1200" b="0" i="0" u="none" strike="noStrike" kern="1200" baseline="0" dirty="0" smtClean="0">
                <a:solidFill>
                  <a:schemeClr val="tx1"/>
                </a:solidFill>
                <a:latin typeface="+mn-lt"/>
                <a:ea typeface="+mn-ea"/>
                <a:cs typeface="+mn-cs"/>
              </a:rPr>
              <a:t>Routing becomes a huge issue because you have to have some way to track “Where are we? And where are we going?” </a:t>
            </a:r>
          </a:p>
          <a:p>
            <a:r>
              <a:rPr lang="en-US" sz="1200" b="0" i="0" u="none" strike="noStrike" kern="1200" baseline="0" dirty="0" smtClean="0">
                <a:solidFill>
                  <a:schemeClr val="tx1"/>
                </a:solidFill>
                <a:latin typeface="+mn-lt"/>
                <a:ea typeface="+mn-ea"/>
                <a:cs typeface="+mn-cs"/>
              </a:rPr>
              <a:t>All of this type of stuff you’re going to see is built into Angular. Now we can certainly do all this with different scripts out there. We could use </a:t>
            </a:r>
            <a:r>
              <a:rPr lang="en-US" sz="1200" b="0" i="0" u="none" strike="noStrike" kern="1200" baseline="0" dirty="0" err="1" smtClean="0">
                <a:solidFill>
                  <a:schemeClr val="tx1"/>
                </a:solidFill>
                <a:latin typeface="+mn-lt"/>
                <a:ea typeface="+mn-ea"/>
                <a:cs typeface="+mn-cs"/>
              </a:rPr>
              <a:t>sammyJS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historyJS</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requireJS</a:t>
            </a:r>
            <a:r>
              <a:rPr lang="en-US" sz="1200" b="0" i="0" u="none" strike="noStrike" kern="1200" baseline="0" dirty="0" smtClean="0">
                <a:solidFill>
                  <a:schemeClr val="tx1"/>
                </a:solidFill>
                <a:latin typeface="+mn-lt"/>
                <a:ea typeface="+mn-ea"/>
                <a:cs typeface="+mn-cs"/>
              </a:rPr>
              <a:t>. For AJAX we can use Q and there’s a lot of different options. </a:t>
            </a:r>
          </a:p>
          <a:p>
            <a:r>
              <a:rPr lang="en-US" sz="1200" b="0" i="0" u="none" strike="noStrike" kern="1200" baseline="0" dirty="0" smtClean="0">
                <a:solidFill>
                  <a:schemeClr val="tx1"/>
                </a:solidFill>
                <a:latin typeface="+mn-lt"/>
                <a:ea typeface="+mn-ea"/>
                <a:cs typeface="+mn-cs"/>
              </a:rPr>
              <a:t>But Angular, you’re going to see, provides a lot of cool features.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13</a:t>
            </a:fld>
            <a:endParaRPr lang="en-US"/>
          </a:p>
        </p:txBody>
      </p:sp>
    </p:spTree>
    <p:extLst>
      <p:ext uri="{BB962C8B-B14F-4D97-AF65-F5344CB8AC3E}">
        <p14:creationId xmlns:p14="http://schemas.microsoft.com/office/powerpoint/2010/main" val="2550531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does all kinds of good stuff. </a:t>
            </a:r>
          </a:p>
          <a:p>
            <a:r>
              <a:rPr lang="en-US" sz="1200" b="0" i="0" u="none" strike="noStrike" kern="1200" baseline="0" dirty="0" smtClean="0">
                <a:solidFill>
                  <a:schemeClr val="tx1"/>
                </a:solidFill>
                <a:latin typeface="+mn-lt"/>
                <a:ea typeface="+mn-ea"/>
                <a:cs typeface="+mn-cs"/>
              </a:rPr>
              <a:t>We have two-way data binding. We have the Model-View-Controller concept. Routing of the Views I mentioned into the shell pages is done through built-in routing support and I’ll show how to do that in this video. </a:t>
            </a:r>
          </a:p>
          <a:p>
            <a:r>
              <a:rPr lang="en-US" sz="1200" b="0" i="0" u="none" strike="noStrike" kern="1200" baseline="0" dirty="0" smtClean="0">
                <a:solidFill>
                  <a:schemeClr val="tx1"/>
                </a:solidFill>
                <a:latin typeface="+mn-lt"/>
                <a:ea typeface="+mn-ea"/>
                <a:cs typeface="+mn-cs"/>
              </a:rPr>
              <a:t>Testing was designed right from the beginning so you can build very robust tests if you’d like, which is obviously recommended. </a:t>
            </a:r>
          </a:p>
          <a:p>
            <a:r>
              <a:rPr lang="en-US" sz="1200" b="0" i="0" u="none" strike="noStrike" kern="1200" baseline="0" dirty="0" smtClean="0">
                <a:solidFill>
                  <a:schemeClr val="tx1"/>
                </a:solidFill>
                <a:latin typeface="+mn-lt"/>
                <a:ea typeface="+mn-ea"/>
                <a:cs typeface="+mn-cs"/>
              </a:rPr>
              <a:t>For DOM manipulation </a:t>
            </a:r>
            <a:r>
              <a:rPr lang="en-US" sz="1200" b="0" i="0" u="none" strike="noStrike" kern="1200" baseline="0" dirty="0" err="1" smtClean="0">
                <a:solidFill>
                  <a:schemeClr val="tx1"/>
                </a:solidFill>
                <a:latin typeface="+mn-lt"/>
                <a:ea typeface="+mn-ea"/>
                <a:cs typeface="+mn-cs"/>
              </a:rPr>
              <a:t>jQLite</a:t>
            </a:r>
            <a:r>
              <a:rPr lang="en-US" sz="1200" b="0" i="0" u="none" strike="noStrike" kern="1200" baseline="0" dirty="0" smtClean="0">
                <a:solidFill>
                  <a:schemeClr val="tx1"/>
                </a:solidFill>
                <a:latin typeface="+mn-lt"/>
                <a:ea typeface="+mn-ea"/>
                <a:cs typeface="+mn-cs"/>
              </a:rPr>
              <a:t> is built-in which is kind of like the Mini-Me of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 want to use more advanced stuff you can even use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they play really nice together: Angular and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When it comes to data binding we have full support for templates. </a:t>
            </a:r>
          </a:p>
          <a:p>
            <a:r>
              <a:rPr lang="en-US" sz="1200" b="0" i="0" u="none" strike="noStrike" kern="1200" baseline="0" dirty="0" smtClean="0">
                <a:solidFill>
                  <a:schemeClr val="tx1"/>
                </a:solidFill>
                <a:latin typeface="+mn-lt"/>
                <a:ea typeface="+mn-ea"/>
                <a:cs typeface="+mn-cs"/>
              </a:rPr>
              <a:t>History’s built in. </a:t>
            </a:r>
          </a:p>
          <a:p>
            <a:r>
              <a:rPr lang="en-US" sz="1200" b="0" i="0" u="none" strike="noStrike" kern="1200" baseline="0" dirty="0" smtClean="0">
                <a:solidFill>
                  <a:schemeClr val="tx1"/>
                </a:solidFill>
                <a:latin typeface="+mn-lt"/>
                <a:ea typeface="+mn-ea"/>
                <a:cs typeface="+mn-cs"/>
              </a:rPr>
              <a:t>We can share code through factories and services and other things. </a:t>
            </a:r>
          </a:p>
          <a:p>
            <a:r>
              <a:rPr lang="en-US" sz="1200" b="0" i="0" u="none" strike="noStrike" kern="1200" baseline="0" dirty="0" smtClean="0">
                <a:solidFill>
                  <a:schemeClr val="tx1"/>
                </a:solidFill>
                <a:latin typeface="+mn-lt"/>
                <a:ea typeface="+mn-ea"/>
                <a:cs typeface="+mn-cs"/>
              </a:rPr>
              <a:t>Then there’s even more. We have the concept of data-binding with View Models. </a:t>
            </a:r>
          </a:p>
          <a:p>
            <a:r>
              <a:rPr lang="en-US" sz="1200" b="0" i="0" u="none" strike="noStrike" kern="1200" baseline="0" dirty="0" smtClean="0">
                <a:solidFill>
                  <a:schemeClr val="tx1"/>
                </a:solidFill>
                <a:latin typeface="+mn-lt"/>
                <a:ea typeface="+mn-ea"/>
                <a:cs typeface="+mn-cs"/>
              </a:rPr>
              <a:t>Directives I’m going to be talking about in the next section, which is a way to teach HTML new tricks. </a:t>
            </a:r>
          </a:p>
          <a:p>
            <a:r>
              <a:rPr lang="en-US" sz="1200" b="0" i="0" u="none" strike="noStrike" kern="1200" baseline="0" dirty="0" smtClean="0">
                <a:solidFill>
                  <a:schemeClr val="tx1"/>
                </a:solidFill>
                <a:latin typeface="+mn-lt"/>
                <a:ea typeface="+mn-ea"/>
                <a:cs typeface="+mn-cs"/>
              </a:rPr>
              <a:t>Validation.</a:t>
            </a:r>
          </a:p>
          <a:p>
            <a:r>
              <a:rPr lang="en-US" sz="1200" b="0" i="0" u="none" strike="noStrike" kern="1200" baseline="0" dirty="0" smtClean="0">
                <a:solidFill>
                  <a:schemeClr val="tx1"/>
                </a:solidFill>
                <a:latin typeface="+mn-lt"/>
                <a:ea typeface="+mn-ea"/>
                <a:cs typeface="+mn-cs"/>
              </a:rPr>
              <a:t> Dynamically injecting different features at run time through dependency injection and much </a:t>
            </a:r>
            <a:r>
              <a:rPr lang="en-US" sz="1200" b="0" i="0" u="none" strike="noStrike" kern="1200" baseline="0" dirty="0" err="1" smtClean="0">
                <a:solidFill>
                  <a:schemeClr val="tx1"/>
                </a:solidFill>
                <a:latin typeface="+mn-lt"/>
                <a:ea typeface="+mn-ea"/>
                <a:cs typeface="+mn-cs"/>
              </a:rPr>
              <a:t>much</a:t>
            </a:r>
            <a:r>
              <a:rPr lang="en-US" sz="1200" b="0" i="0" u="none" strike="noStrike" kern="1200" baseline="0" dirty="0" smtClean="0">
                <a:solidFill>
                  <a:schemeClr val="tx1"/>
                </a:solidFill>
                <a:latin typeface="+mn-lt"/>
                <a:ea typeface="+mn-ea"/>
                <a:cs typeface="+mn-cs"/>
              </a:rPr>
              <a:t> more.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14</a:t>
            </a:fld>
            <a:endParaRPr lang="en-US"/>
          </a:p>
        </p:txBody>
      </p:sp>
    </p:spTree>
    <p:extLst>
      <p:ext uri="{BB962C8B-B14F-4D97-AF65-F5344CB8AC3E}">
        <p14:creationId xmlns:p14="http://schemas.microsoft.com/office/powerpoint/2010/main" val="296218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15</a:t>
            </a:fld>
            <a:endParaRPr lang="en-US"/>
          </a:p>
        </p:txBody>
      </p:sp>
    </p:spTree>
    <p:extLst>
      <p:ext uri="{BB962C8B-B14F-4D97-AF65-F5344CB8AC3E}">
        <p14:creationId xmlns:p14="http://schemas.microsoft.com/office/powerpoint/2010/main" val="226843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為了降低學習上的困難</a:t>
            </a:r>
            <a:r>
              <a:rPr lang="en-US" altLang="zh-TW" dirty="0" smtClean="0"/>
              <a:t>, </a:t>
            </a:r>
            <a:r>
              <a:rPr lang="zh-TW" altLang="en-US" dirty="0" smtClean="0"/>
              <a:t>在這一系列的課程中我們會使用</a:t>
            </a:r>
            <a:r>
              <a:rPr lang="en-US" altLang="zh-TW" dirty="0" smtClean="0"/>
              <a:t>Microsoft</a:t>
            </a:r>
            <a:r>
              <a:rPr lang="zh-TW" altLang="en-US" dirty="0" smtClean="0"/>
              <a:t>的</a:t>
            </a:r>
            <a:r>
              <a:rPr lang="en-US" altLang="zh-TW" dirty="0" smtClean="0"/>
              <a:t>Visual Studio 2013(Update</a:t>
            </a:r>
            <a:r>
              <a:rPr lang="en-US" altLang="zh-TW" baseline="0" dirty="0" smtClean="0"/>
              <a:t> 4)</a:t>
            </a:r>
            <a:r>
              <a:rPr lang="zh-TW" altLang="en-US" baseline="0" dirty="0" smtClean="0"/>
              <a:t>來做為開發的</a:t>
            </a:r>
            <a:r>
              <a:rPr lang="en-US" altLang="zh-TW" baseline="0" dirty="0" smtClean="0"/>
              <a:t>IDE</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16</a:t>
            </a:fld>
            <a:endParaRPr lang="en-US"/>
          </a:p>
        </p:txBody>
      </p:sp>
    </p:spTree>
    <p:extLst>
      <p:ext uri="{BB962C8B-B14F-4D97-AF65-F5344CB8AC3E}">
        <p14:creationId xmlns:p14="http://schemas.microsoft.com/office/powerpoint/2010/main" val="446538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17</a:t>
            </a:fld>
            <a:endParaRPr lang="en-US"/>
          </a:p>
        </p:txBody>
      </p:sp>
    </p:spTree>
    <p:extLst>
      <p:ext uri="{BB962C8B-B14F-4D97-AF65-F5344CB8AC3E}">
        <p14:creationId xmlns:p14="http://schemas.microsoft.com/office/powerpoint/2010/main" val="1491714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19</a:t>
            </a:fld>
            <a:endParaRPr lang="en-US"/>
          </a:p>
        </p:txBody>
      </p:sp>
    </p:spTree>
    <p:extLst>
      <p:ext uri="{BB962C8B-B14F-4D97-AF65-F5344CB8AC3E}">
        <p14:creationId xmlns:p14="http://schemas.microsoft.com/office/powerpoint/2010/main" val="124143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start off, what is a directive? </a:t>
            </a:r>
          </a:p>
          <a:p>
            <a:r>
              <a:rPr lang="en-US" sz="1200" b="0" i="0" u="none" strike="noStrike" kern="1200" baseline="0" dirty="0" smtClean="0">
                <a:solidFill>
                  <a:schemeClr val="tx1"/>
                </a:solidFill>
                <a:latin typeface="+mn-lt"/>
                <a:ea typeface="+mn-ea"/>
                <a:cs typeface="+mn-cs"/>
              </a:rPr>
              <a:t>Well I mentioned this earlier. </a:t>
            </a:r>
          </a:p>
          <a:p>
            <a:r>
              <a:rPr lang="en-US" sz="1200" b="0" i="0" u="none" strike="noStrike" kern="1200" baseline="0" dirty="0" smtClean="0">
                <a:solidFill>
                  <a:schemeClr val="tx1"/>
                </a:solidFill>
                <a:latin typeface="+mn-lt"/>
                <a:ea typeface="+mn-ea"/>
                <a:cs typeface="+mn-cs"/>
              </a:rPr>
              <a:t>A directive is really a way to teach HTML new tricks. </a:t>
            </a:r>
          </a:p>
          <a:p>
            <a:r>
              <a:rPr lang="en-US" sz="1200" b="0" i="0" u="none" strike="noStrike" kern="1200" baseline="0" dirty="0" smtClean="0">
                <a:solidFill>
                  <a:schemeClr val="tx1"/>
                </a:solidFill>
                <a:latin typeface="+mn-lt"/>
                <a:ea typeface="+mn-ea"/>
                <a:cs typeface="+mn-cs"/>
              </a:rPr>
              <a:t>The web when it first came out was really just designed to display static pages. </a:t>
            </a:r>
          </a:p>
          <a:p>
            <a:r>
              <a:rPr lang="en-US" sz="1200" b="0" i="0" u="none" strike="noStrike" kern="1200" baseline="0" dirty="0" smtClean="0">
                <a:solidFill>
                  <a:schemeClr val="tx1"/>
                </a:solidFill>
                <a:latin typeface="+mn-lt"/>
                <a:ea typeface="+mn-ea"/>
                <a:cs typeface="+mn-cs"/>
              </a:rPr>
              <a:t>As we all know it’s become very dynamic and we’ve dealt with that pretty well. </a:t>
            </a:r>
          </a:p>
          <a:p>
            <a:r>
              <a:rPr lang="en-US" sz="1200" b="1" i="0" u="none" strike="noStrike" kern="1200" baseline="0" dirty="0" err="1" smtClean="0">
                <a:solidFill>
                  <a:schemeClr val="tx1"/>
                </a:solidFill>
                <a:latin typeface="+mn-lt"/>
                <a:ea typeface="+mn-ea"/>
                <a:cs typeface="+mn-cs"/>
              </a:rPr>
              <a:t>jQuery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came out many years ago and it provided a way to do it. </a:t>
            </a:r>
          </a:p>
          <a:p>
            <a:r>
              <a:rPr lang="en-US" sz="1200" b="0" i="0" u="none" strike="noStrike" kern="1200" baseline="0" dirty="0" smtClean="0">
                <a:solidFill>
                  <a:schemeClr val="tx1"/>
                </a:solidFill>
                <a:latin typeface="+mn-lt"/>
                <a:ea typeface="+mn-ea"/>
                <a:cs typeface="+mn-cs"/>
              </a:rPr>
              <a:t>Even before then we could use raw, vanilla JavaScript. </a:t>
            </a:r>
          </a:p>
          <a:p>
            <a:r>
              <a:rPr lang="en-US" sz="1200" b="0" i="0" u="none" strike="noStrike" kern="1200" baseline="0" dirty="0" smtClean="0">
                <a:solidFill>
                  <a:schemeClr val="tx1"/>
                </a:solidFill>
                <a:latin typeface="+mn-lt"/>
                <a:ea typeface="+mn-ea"/>
                <a:cs typeface="+mn-cs"/>
              </a:rPr>
              <a:t>Angular takes it up a whole notch and allows us to extend HTML very easily by simply adding attributes, elements or comments.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27230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using a very basic, but important, Angular directive. </a:t>
            </a:r>
          </a:p>
          <a:p>
            <a:r>
              <a:rPr lang="en-US" sz="1200" b="0" i="0" u="none" strike="noStrike" kern="1200" baseline="0" dirty="0" smtClean="0">
                <a:solidFill>
                  <a:schemeClr val="tx1"/>
                </a:solidFill>
                <a:latin typeface="+mn-lt"/>
                <a:ea typeface="+mn-ea"/>
                <a:cs typeface="+mn-cs"/>
              </a:rPr>
              <a:t>Notice at the top we have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Any time you see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is an Angular directive. It’s a built-on directive. You can also write custom ones. You can get third party ones and things like that. </a:t>
            </a:r>
          </a:p>
          <a:p>
            <a:r>
              <a:rPr lang="en-US" sz="1200" b="0" i="0" u="none" strike="noStrike" kern="1200" baseline="0" dirty="0" smtClean="0">
                <a:solidFill>
                  <a:schemeClr val="tx1"/>
                </a:solidFill>
                <a:latin typeface="+mn-lt"/>
                <a:ea typeface="+mn-ea"/>
                <a:cs typeface="+mn-cs"/>
              </a:rPr>
              <a:t>This particular directive is very important because the script that’s now loaded [at the bottom] is going to kick off and this will </a:t>
            </a:r>
            <a:r>
              <a:rPr lang="en-US" sz="1200" b="0" i="0" u="none" strike="noStrike" kern="1200" baseline="0" dirty="0" err="1" smtClean="0">
                <a:solidFill>
                  <a:schemeClr val="tx1"/>
                </a:solidFill>
                <a:latin typeface="+mn-lt"/>
                <a:ea typeface="+mn-ea"/>
                <a:cs typeface="+mn-cs"/>
              </a:rPr>
              <a:t>initialise</a:t>
            </a:r>
            <a:r>
              <a:rPr lang="en-US" sz="1200" b="0" i="0" u="none" strike="noStrike" kern="1200" baseline="0" dirty="0" smtClean="0">
                <a:solidFill>
                  <a:schemeClr val="tx1"/>
                </a:solidFill>
                <a:latin typeface="+mn-lt"/>
                <a:ea typeface="+mn-ea"/>
                <a:cs typeface="+mn-cs"/>
              </a:rPr>
              <a:t> the Angular app. Right now we don’t have any particular module associated or any other code but we can still do stuff just by adding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So for example, this is an example of another directive called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What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r>
              <a:rPr lang="en-US" sz="1200" b="0" i="0" u="none" strike="noStrike" kern="1200" baseline="0" dirty="0" smtClean="0">
                <a:solidFill>
                  <a:schemeClr val="tx1"/>
                </a:solidFill>
                <a:latin typeface="+mn-lt"/>
                <a:ea typeface="+mn-ea"/>
                <a:cs typeface="+mn-cs"/>
              </a:rPr>
              <a:t>does is behind the scenes it’s going to add a property up in the memory called “name” into what’s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If you’ve ever dealt with the concept of a View’s model called a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 </a:t>
            </a:r>
            <a:r>
              <a:rPr lang="en-US" sz="1200" b="1" i="1" u="none" strike="noStrike" kern="1200" baseline="0" dirty="0" smtClean="0">
                <a:solidFill>
                  <a:schemeClr val="tx1"/>
                </a:solidFill>
                <a:latin typeface="+mn-lt"/>
                <a:ea typeface="+mn-ea"/>
                <a:cs typeface="+mn-cs"/>
              </a:rPr>
              <a:t>Knockout </a:t>
            </a:r>
            <a:r>
              <a:rPr lang="en-US" sz="1200" b="0" i="0" u="none" strike="noStrike" kern="1200" baseline="0" dirty="0" smtClean="0">
                <a:solidFill>
                  <a:schemeClr val="tx1"/>
                </a:solidFill>
                <a:latin typeface="+mn-lt"/>
                <a:ea typeface="+mn-ea"/>
                <a:cs typeface="+mn-cs"/>
              </a:rPr>
              <a:t>and some other libraries have this concept – then what this is really doing behind the scenes is making an empty </a:t>
            </a:r>
            <a:r>
              <a:rPr lang="en-US" sz="1200" b="0" i="0" u="none" strike="noStrike" kern="1200" baseline="0" dirty="0" err="1" smtClean="0">
                <a:solidFill>
                  <a:schemeClr val="tx1"/>
                </a:solidFill>
                <a:latin typeface="+mn-lt"/>
                <a:ea typeface="+mn-ea"/>
                <a:cs typeface="+mn-cs"/>
              </a:rPr>
              <a:t>ViewModel</a:t>
            </a:r>
            <a:r>
              <a:rPr lang="en-US" sz="1200" b="0" i="0" u="none" strike="noStrike" kern="1200" baseline="0" dirty="0" smtClean="0">
                <a:solidFill>
                  <a:schemeClr val="tx1"/>
                </a:solidFill>
                <a:latin typeface="+mn-lt"/>
                <a:ea typeface="+mn-ea"/>
                <a:cs typeface="+mn-cs"/>
              </a:rPr>
              <a:t> but then filling it with a </a:t>
            </a:r>
            <a:r>
              <a:rPr lang="en-US" sz="1200" b="1" i="0" u="none" strike="noStrike" kern="1200" baseline="0" dirty="0" smtClean="0">
                <a:solidFill>
                  <a:schemeClr val="tx1"/>
                </a:solidFill>
                <a:latin typeface="+mn-lt"/>
                <a:ea typeface="+mn-ea"/>
                <a:cs typeface="+mn-cs"/>
              </a:rPr>
              <a:t>name </a:t>
            </a:r>
            <a:r>
              <a:rPr lang="en-US" sz="1200" b="0" i="0" u="none" strike="noStrike" kern="1200" baseline="0" dirty="0" smtClean="0">
                <a:solidFill>
                  <a:schemeClr val="tx1"/>
                </a:solidFill>
                <a:latin typeface="+mn-lt"/>
                <a:ea typeface="+mn-ea"/>
                <a:cs typeface="+mn-cs"/>
              </a:rPr>
              <a:t>property. Now if I want to write out that value then I can simply come over and add a data binding expression. </a:t>
            </a:r>
          </a:p>
          <a:p>
            <a:r>
              <a:rPr lang="en-US" sz="1200" b="0" i="0" u="none" strike="noStrike" kern="1200" baseline="0" dirty="0" smtClean="0">
                <a:solidFill>
                  <a:schemeClr val="tx1"/>
                </a:solidFill>
                <a:latin typeface="+mn-lt"/>
                <a:ea typeface="+mn-ea"/>
                <a:cs typeface="+mn-cs"/>
              </a:rPr>
              <a:t>Expressions are really cool because if I wanted to put “1 + 1” and try to write out the result I could do that. You can’t put conditional logic in here because you shouldn’t be putting that type of conditional logic in your views. But out of the box, just b</a:t>
            </a:r>
          </a:p>
          <a:p>
            <a:r>
              <a:rPr lang="en-US" sz="1200" b="0" i="0" u="none" strike="noStrike" kern="1200" baseline="0" dirty="0" smtClean="0">
                <a:solidFill>
                  <a:schemeClr val="tx1"/>
                </a:solidFill>
                <a:latin typeface="+mn-lt"/>
                <a:ea typeface="+mn-ea"/>
                <a:cs typeface="+mn-cs"/>
              </a:rPr>
              <a:t>So let’s go ahead and look at a demonstration of that. y adding the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-app and </a:t>
            </a:r>
            <a:r>
              <a:rPr lang="en-US" sz="1200" b="0" i="0" u="none" strike="noStrike" kern="1200" baseline="0" dirty="0" err="1" smtClean="0">
                <a:solidFill>
                  <a:schemeClr val="tx1"/>
                </a:solidFill>
                <a:latin typeface="+mn-lt"/>
                <a:ea typeface="+mn-ea"/>
                <a:cs typeface="+mn-cs"/>
              </a:rPr>
              <a:t>ng</a:t>
            </a:r>
            <a:r>
              <a:rPr lang="en-US" sz="1200" b="0" i="0" u="none" strike="noStrike" kern="1200" baseline="0" dirty="0" smtClean="0">
                <a:solidFill>
                  <a:schemeClr val="tx1"/>
                </a:solidFill>
                <a:latin typeface="+mn-lt"/>
                <a:ea typeface="+mn-ea"/>
                <a:cs typeface="+mn-cs"/>
              </a:rPr>
              <a:t>-model with a property as they type into this text box I can actually bind to that value and that provides a very cool little feature.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22</a:t>
            </a:fld>
            <a:endParaRPr lang="en-US"/>
          </a:p>
        </p:txBody>
      </p:sp>
    </p:spTree>
    <p:extLst>
      <p:ext uri="{BB962C8B-B14F-4D97-AF65-F5344CB8AC3E}">
        <p14:creationId xmlns:p14="http://schemas.microsoft.com/office/powerpoint/2010/main" val="4284532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23</a:t>
            </a:fld>
            <a:endParaRPr lang="en-US"/>
          </a:p>
        </p:txBody>
      </p:sp>
    </p:spTree>
    <p:extLst>
      <p:ext uri="{BB962C8B-B14F-4D97-AF65-F5344CB8AC3E}">
        <p14:creationId xmlns:p14="http://schemas.microsoft.com/office/powerpoint/2010/main" val="96233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744704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24</a:t>
            </a:fld>
            <a:endParaRPr lang="en-US"/>
          </a:p>
        </p:txBody>
      </p:sp>
    </p:spTree>
    <p:extLst>
      <p:ext uri="{BB962C8B-B14F-4D97-AF65-F5344CB8AC3E}">
        <p14:creationId xmlns:p14="http://schemas.microsoft.com/office/powerpoint/2010/main" val="841653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can see that as I type it automatically binds it, and that’s pretty damned easy, right? </a:t>
            </a: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-app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Include the </a:t>
            </a:r>
            <a:r>
              <a:rPr lang="en-US" sz="1200" b="1" i="0" u="none" strike="noStrike" kern="1200" baseline="0" dirty="0" err="1" smtClean="0">
                <a:solidFill>
                  <a:schemeClr val="tx1"/>
                </a:solidFill>
                <a:latin typeface="+mn-lt"/>
                <a:ea typeface="+mn-ea"/>
                <a:cs typeface="+mn-cs"/>
              </a:rPr>
              <a:t>ng</a:t>
            </a:r>
            <a:r>
              <a:rPr lang="en-US" sz="1200" b="1" i="0" u="none" strike="noStrike" kern="1200" baseline="0" dirty="0" smtClean="0">
                <a:solidFill>
                  <a:schemeClr val="tx1"/>
                </a:solidFill>
                <a:latin typeface="+mn-lt"/>
                <a:ea typeface="+mn-ea"/>
                <a:cs typeface="+mn-cs"/>
              </a:rPr>
              <a:t>-model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Bind to that model.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pretty primitive and we’re going to go much deeper here, but that’s how we can get started.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25</a:t>
            </a:fld>
            <a:endParaRPr lang="en-US"/>
          </a:p>
        </p:txBody>
      </p:sp>
    </p:spTree>
    <p:extLst>
      <p:ext uri="{BB962C8B-B14F-4D97-AF65-F5344CB8AC3E}">
        <p14:creationId xmlns:p14="http://schemas.microsoft.com/office/powerpoint/2010/main" val="80312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26</a:t>
            </a:fld>
            <a:endParaRPr lang="en-US"/>
          </a:p>
        </p:txBody>
      </p:sp>
    </p:spTree>
    <p:extLst>
      <p:ext uri="{BB962C8B-B14F-4D97-AF65-F5344CB8AC3E}">
        <p14:creationId xmlns:p14="http://schemas.microsoft.com/office/powerpoint/2010/main" val="1172722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27</a:t>
            </a:fld>
            <a:endParaRPr lang="en-US"/>
          </a:p>
        </p:txBody>
      </p:sp>
    </p:spTree>
    <p:extLst>
      <p:ext uri="{BB962C8B-B14F-4D97-AF65-F5344CB8AC3E}">
        <p14:creationId xmlns:p14="http://schemas.microsoft.com/office/powerpoint/2010/main" val="1042833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想了解</a:t>
            </a:r>
            <a:r>
              <a:rPr lang="en-US" altLang="zh-TW" dirty="0" err="1" smtClean="0"/>
              <a:t>AngularJS</a:t>
            </a:r>
            <a:r>
              <a:rPr lang="zh-TW" altLang="en-US" dirty="0" smtClean="0"/>
              <a:t>到底提供了多少的</a:t>
            </a:r>
            <a:r>
              <a:rPr lang="en-US" altLang="zh-TW" dirty="0" smtClean="0"/>
              <a:t>directives</a:t>
            </a:r>
            <a:r>
              <a:rPr lang="zh-TW" altLang="en-US" dirty="0" smtClean="0"/>
              <a:t>及它的用法。最好的方式就是到</a:t>
            </a:r>
            <a:r>
              <a:rPr lang="en-US" altLang="zh-TW" dirty="0" smtClean="0"/>
              <a:t>angularjs.org</a:t>
            </a:r>
            <a:r>
              <a:rPr lang="zh-TW" altLang="en-US" dirty="0" smtClean="0"/>
              <a:t>的網站上去看它的</a:t>
            </a:r>
            <a:r>
              <a:rPr lang="en-US" altLang="zh-TW" dirty="0" smtClean="0"/>
              <a:t>API </a:t>
            </a:r>
            <a:r>
              <a:rPr lang="zh-TW" altLang="en-US" dirty="0" smtClean="0"/>
              <a:t>文件。</a:t>
            </a:r>
            <a:endParaRPr lang="en-US" altLang="zh-TW" dirty="0" smtClean="0"/>
          </a:p>
          <a:p>
            <a:r>
              <a:rPr lang="zh-TW" altLang="en-US" dirty="0" smtClean="0"/>
              <a:t>裡面不但包含了範例</a:t>
            </a:r>
            <a:r>
              <a:rPr lang="en-US" altLang="zh-TW" dirty="0" smtClean="0"/>
              <a:t>, </a:t>
            </a:r>
            <a:r>
              <a:rPr lang="zh-TW" altLang="en-US" dirty="0" smtClean="0"/>
              <a:t>說明甚至連源始碼都可以在這裡頭找到。</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28</a:t>
            </a:fld>
            <a:endParaRPr lang="en-US"/>
          </a:p>
        </p:txBody>
      </p:sp>
    </p:spTree>
    <p:extLst>
      <p:ext uri="{BB962C8B-B14F-4D97-AF65-F5344CB8AC3E}">
        <p14:creationId xmlns:p14="http://schemas.microsoft.com/office/powerpoint/2010/main" val="99398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Let’s say that as we bind to, say a customer name, and we do that process we want to upper-case it. Now I could upper-case it in my data model, which we’ll get to in a little bit later, but an easy way to do this type of thing is to apply an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filter.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29</a:t>
            </a:fld>
            <a:endParaRPr lang="en-US"/>
          </a:p>
        </p:txBody>
      </p:sp>
    </p:spTree>
    <p:extLst>
      <p:ext uri="{BB962C8B-B14F-4D97-AF65-F5344CB8AC3E}">
        <p14:creationId xmlns:p14="http://schemas.microsoft.com/office/powerpoint/2010/main" val="1829204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30</a:t>
            </a:fld>
            <a:endParaRPr lang="en-US"/>
          </a:p>
        </p:txBody>
      </p:sp>
    </p:spTree>
    <p:extLst>
      <p:ext uri="{BB962C8B-B14F-4D97-AF65-F5344CB8AC3E}">
        <p14:creationId xmlns:p14="http://schemas.microsoft.com/office/powerpoint/2010/main" val="1550982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31</a:t>
            </a:fld>
            <a:endParaRPr lang="en-US"/>
          </a:p>
        </p:txBody>
      </p:sp>
    </p:spTree>
    <p:extLst>
      <p:ext uri="{BB962C8B-B14F-4D97-AF65-F5344CB8AC3E}">
        <p14:creationId xmlns:p14="http://schemas.microsoft.com/office/powerpoint/2010/main" val="86427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this part of the tutorial we’re going to talk about </a:t>
            </a:r>
            <a:r>
              <a:rPr lang="en-US" sz="1200" b="1" i="0" u="none" strike="noStrike" kern="1200" baseline="0" dirty="0" smtClean="0">
                <a:solidFill>
                  <a:schemeClr val="tx1"/>
                </a:solidFill>
                <a:latin typeface="+mn-lt"/>
                <a:ea typeface="+mn-ea"/>
                <a:cs typeface="+mn-cs"/>
              </a:rPr>
              <a:t>Views</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Controllers </a:t>
            </a:r>
            <a:r>
              <a:rPr lang="en-US" sz="1200" b="0" i="0" u="none" strike="noStrike" kern="1200" baseline="0" dirty="0" smtClean="0">
                <a:solidFill>
                  <a:schemeClr val="tx1"/>
                </a:solidFill>
                <a:latin typeface="+mn-lt"/>
                <a:ea typeface="+mn-ea"/>
                <a:cs typeface="+mn-cs"/>
              </a:rPr>
              <a:t>and a really integral part of Angular called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which is really another term for </a:t>
            </a:r>
            <a:r>
              <a:rPr lang="en-US" sz="1200" b="1" i="0" u="none" strike="noStrike" kern="1200" baseline="0" dirty="0" err="1" smtClean="0">
                <a:solidFill>
                  <a:schemeClr val="tx1"/>
                </a:solidFill>
                <a:latin typeface="+mn-lt"/>
                <a:ea typeface="+mn-ea"/>
                <a:cs typeface="+mn-cs"/>
              </a:rPr>
              <a:t>ViewModel</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if you’ve used that term before.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33</a:t>
            </a:fld>
            <a:endParaRPr lang="en-US"/>
          </a:p>
        </p:txBody>
      </p:sp>
    </p:spTree>
    <p:extLst>
      <p:ext uri="{BB962C8B-B14F-4D97-AF65-F5344CB8AC3E}">
        <p14:creationId xmlns:p14="http://schemas.microsoft.com/office/powerpoint/2010/main" val="79802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34</a:t>
            </a:fld>
            <a:endParaRPr lang="en-US"/>
          </a:p>
        </p:txBody>
      </p:sp>
    </p:spTree>
    <p:extLst>
      <p:ext uri="{BB962C8B-B14F-4D97-AF65-F5344CB8AC3E}">
        <p14:creationId xmlns:p14="http://schemas.microsoft.com/office/powerpoint/2010/main" val="187498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420965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35</a:t>
            </a:fld>
            <a:endParaRPr lang="en-US"/>
          </a:p>
        </p:txBody>
      </p:sp>
    </p:spTree>
    <p:extLst>
      <p:ext uri="{BB962C8B-B14F-4D97-AF65-F5344CB8AC3E}">
        <p14:creationId xmlns:p14="http://schemas.microsoft.com/office/powerpoint/2010/main" val="2531981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way it works in Angular is you have a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which is what we’ve been doing in the previous section with our </a:t>
            </a:r>
            <a:r>
              <a:rPr lang="en-US" sz="1200" b="1" i="0" u="none" strike="noStrike" kern="1200" baseline="0" dirty="0" smtClean="0">
                <a:solidFill>
                  <a:schemeClr val="tx1"/>
                </a:solidFill>
                <a:latin typeface="+mn-lt"/>
                <a:ea typeface="+mn-ea"/>
                <a:cs typeface="+mn-cs"/>
              </a:rPr>
              <a:t>Directives</a:t>
            </a:r>
            <a:r>
              <a:rPr lang="en-US" sz="1200" b="0" i="0" u="none" strike="noStrike" kern="1200" baseline="0" dirty="0" smtClean="0">
                <a:solidFill>
                  <a:schemeClr val="tx1"/>
                </a:solidFill>
                <a:latin typeface="+mn-lt"/>
                <a:ea typeface="+mn-ea"/>
                <a:cs typeface="+mn-cs"/>
              </a:rPr>
              <a:t>, our </a:t>
            </a:r>
            <a:r>
              <a:rPr lang="en-US" sz="1200" b="1" i="0" u="none" strike="noStrike" kern="1200" baseline="0" dirty="0" smtClean="0">
                <a:solidFill>
                  <a:schemeClr val="tx1"/>
                </a:solidFill>
                <a:latin typeface="+mn-lt"/>
                <a:ea typeface="+mn-ea"/>
                <a:cs typeface="+mn-cs"/>
              </a:rPr>
              <a:t>Filters </a:t>
            </a:r>
            <a:r>
              <a:rPr lang="en-US" sz="1200" b="0" i="0" u="none" strike="noStrike" kern="1200" baseline="0" dirty="0" smtClean="0">
                <a:solidFill>
                  <a:schemeClr val="tx1"/>
                </a:solidFill>
                <a:latin typeface="+mn-lt"/>
                <a:ea typeface="+mn-ea"/>
                <a:cs typeface="+mn-cs"/>
              </a:rPr>
              <a:t>and our </a:t>
            </a:r>
            <a:r>
              <a:rPr lang="en-US" sz="1200" b="1" i="0" u="none" strike="noStrike" kern="1200" baseline="0" dirty="0" smtClean="0">
                <a:solidFill>
                  <a:schemeClr val="tx1"/>
                </a:solidFill>
                <a:latin typeface="+mn-lt"/>
                <a:ea typeface="+mn-ea"/>
                <a:cs typeface="+mn-cs"/>
              </a:rPr>
              <a:t>Data Binding</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But we don’t want to put all of our logic into the </a:t>
            </a:r>
            <a:r>
              <a:rPr lang="en-US" sz="1200" b="1" i="0" u="none" strike="noStrike" kern="1200" baseline="0" dirty="0" smtClean="0">
                <a:solidFill>
                  <a:schemeClr val="tx1"/>
                </a:solidFill>
                <a:latin typeface="+mn-lt"/>
                <a:ea typeface="+mn-ea"/>
                <a:cs typeface="+mn-cs"/>
              </a:rPr>
              <a:t>View </a:t>
            </a:r>
            <a:r>
              <a:rPr lang="en-US" sz="1200" b="0" i="0" u="none" strike="noStrike" kern="1200" baseline="0" dirty="0" smtClean="0">
                <a:solidFill>
                  <a:schemeClr val="tx1"/>
                </a:solidFill>
                <a:latin typeface="+mn-lt"/>
                <a:ea typeface="+mn-ea"/>
                <a:cs typeface="+mn-cs"/>
              </a:rPr>
              <a:t>because it’s not very maintainable or testable or all those types of things. </a:t>
            </a:r>
          </a:p>
          <a:p>
            <a:r>
              <a:rPr lang="en-US" sz="1200" b="0" i="0" u="none" strike="noStrike" kern="1200" baseline="0" dirty="0" smtClean="0">
                <a:solidFill>
                  <a:schemeClr val="tx1"/>
                </a:solidFill>
                <a:latin typeface="+mn-lt"/>
                <a:ea typeface="+mn-ea"/>
                <a:cs typeface="+mn-cs"/>
              </a:rPr>
              <a:t>Instead we’re going to have a special little JavaScript object – a container - called a </a:t>
            </a:r>
            <a:r>
              <a:rPr lang="en-US" sz="1200" b="1" i="0" u="none" strike="noStrike" kern="1200" baseline="0" dirty="0" smtClean="0">
                <a:solidFill>
                  <a:schemeClr val="tx1"/>
                </a:solidFill>
                <a:latin typeface="+mn-lt"/>
                <a:ea typeface="+mn-ea"/>
                <a:cs typeface="+mn-cs"/>
              </a:rPr>
              <a:t>Controller</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Controller </a:t>
            </a:r>
            <a:r>
              <a:rPr lang="en-US" sz="1200" b="0" i="0" u="none" strike="noStrike" kern="1200" baseline="0" dirty="0" smtClean="0">
                <a:solidFill>
                  <a:schemeClr val="tx1"/>
                </a:solidFill>
                <a:latin typeface="+mn-lt"/>
                <a:ea typeface="+mn-ea"/>
                <a:cs typeface="+mn-cs"/>
              </a:rPr>
              <a:t>will drive things. It’s going to control ultimately what data gets bound into the </a:t>
            </a:r>
            <a:r>
              <a:rPr lang="en-US" sz="1200" b="1" i="0" u="none" strike="noStrike" kern="1200" baseline="0" dirty="0" smtClean="0">
                <a:solidFill>
                  <a:schemeClr val="tx1"/>
                </a:solidFill>
                <a:latin typeface="+mn-lt"/>
                <a:ea typeface="+mn-ea"/>
                <a:cs typeface="+mn-cs"/>
              </a:rPr>
              <a:t>View</a:t>
            </a:r>
            <a:r>
              <a:rPr lang="en-US" sz="1200" b="0" i="0" u="none" strike="noStrike" kern="1200" baseline="0" dirty="0" smtClean="0">
                <a:solidFill>
                  <a:schemeClr val="tx1"/>
                </a:solidFill>
                <a:latin typeface="+mn-lt"/>
                <a:ea typeface="+mn-ea"/>
                <a:cs typeface="+mn-cs"/>
              </a:rPr>
              <a:t>. If the View passes up data to the controller it will handle passing off maybe to a service which then updates a back-end data store. </a:t>
            </a:r>
          </a:p>
          <a:p>
            <a:r>
              <a:rPr lang="en-US" sz="1200" b="0" i="0" u="none" strike="noStrike" kern="1200" baseline="0" dirty="0" smtClean="0">
                <a:solidFill>
                  <a:schemeClr val="tx1"/>
                </a:solidFill>
                <a:latin typeface="+mn-lt"/>
                <a:ea typeface="+mn-ea"/>
                <a:cs typeface="+mn-cs"/>
              </a:rPr>
              <a:t>The glue between the View and the Controller is something called the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and in Angular you’re going to see a lot of objects or variables that start with $. </a:t>
            </a:r>
            <a:r>
              <a:rPr lang="en-US" sz="1200" b="1" i="0" u="none" strike="noStrike" kern="1200" baseline="0" smtClean="0">
                <a:solidFill>
                  <a:schemeClr val="tx1"/>
                </a:solidFill>
                <a:latin typeface="+mn-lt"/>
                <a:ea typeface="+mn-ea"/>
                <a:cs typeface="+mn-cs"/>
              </a:rPr>
              <a:t>$scope </a:t>
            </a:r>
            <a:r>
              <a:rPr lang="en-US" sz="1200" b="0" i="0" u="none" strike="noStrike" kern="1200" baseline="0" smtClean="0">
                <a:solidFill>
                  <a:schemeClr val="tx1"/>
                </a:solidFill>
                <a:latin typeface="+mn-lt"/>
                <a:ea typeface="+mn-ea"/>
                <a:cs typeface="+mn-cs"/>
              </a:rPr>
              <a:t>represents the scope object.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36</a:t>
            </a:fld>
            <a:endParaRPr lang="en-US"/>
          </a:p>
        </p:txBody>
      </p:sp>
    </p:spTree>
    <p:extLst>
      <p:ext uri="{BB962C8B-B14F-4D97-AF65-F5344CB8AC3E}">
        <p14:creationId xmlns:p14="http://schemas.microsoft.com/office/powerpoint/2010/main" val="2279605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that you’ve seen data binding, directives, filters and controllers, and you’ve seen how the scope actually can integrate between a view and a controller it’s now time to really move it up a notch and talk about </a:t>
            </a:r>
            <a:r>
              <a:rPr lang="en-US" sz="1200" b="1" i="0" u="none" strike="noStrike" kern="1200" baseline="0" dirty="0" smtClean="0">
                <a:solidFill>
                  <a:schemeClr val="tx1"/>
                </a:solidFill>
                <a:latin typeface="+mn-lt"/>
                <a:ea typeface="+mn-ea"/>
                <a:cs typeface="+mn-cs"/>
              </a:rPr>
              <a:t>modularity </a:t>
            </a:r>
            <a:r>
              <a:rPr lang="en-US" sz="1200" b="0" i="0" u="none" strike="noStrike" kern="1200" baseline="0" dirty="0" smtClean="0">
                <a:solidFill>
                  <a:schemeClr val="tx1"/>
                </a:solidFill>
                <a:latin typeface="+mn-lt"/>
                <a:ea typeface="+mn-ea"/>
                <a:cs typeface="+mn-cs"/>
              </a:rPr>
              <a:t>and some more SPA-oriented concepts like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In this section we’re going to talk about how to create modules, and how modules can actually be used to create other things like controllers, routes, factories and services, and how all this fits together.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37</a:t>
            </a:fld>
            <a:endParaRPr lang="en-US"/>
          </a:p>
        </p:txBody>
      </p:sp>
    </p:spTree>
    <p:extLst>
      <p:ext uri="{BB962C8B-B14F-4D97-AF65-F5344CB8AC3E}">
        <p14:creationId xmlns:p14="http://schemas.microsoft.com/office/powerpoint/2010/main" val="2391186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當我開始學習</a:t>
            </a:r>
            <a:r>
              <a:rPr lang="en-US" altLang="zh-TW" dirty="0" err="1" smtClean="0"/>
              <a:t>AngularJS</a:t>
            </a:r>
            <a:r>
              <a:rPr lang="zh-TW" altLang="en-US" dirty="0" smtClean="0"/>
              <a:t>的時候</a:t>
            </a:r>
            <a:r>
              <a:rPr lang="en-US" altLang="zh-TW" dirty="0" smtClean="0"/>
              <a:t>, </a:t>
            </a:r>
            <a:r>
              <a:rPr lang="zh-TW" altLang="en-US" dirty="0" smtClean="0"/>
              <a:t>曾經有一度我覺得相當掙扎，後來歸咎原因</a:t>
            </a:r>
            <a:r>
              <a:rPr lang="en-US" altLang="zh-TW" dirty="0" smtClean="0"/>
              <a:t>, </a:t>
            </a:r>
            <a:r>
              <a:rPr lang="zh-TW" altLang="en-US" dirty="0" smtClean="0"/>
              <a:t>最主要是我沒有一開始就先對</a:t>
            </a:r>
            <a:r>
              <a:rPr lang="en-US" altLang="zh-TW" dirty="0" smtClean="0"/>
              <a:t>Angular</a:t>
            </a:r>
            <a:r>
              <a:rPr lang="zh-TW" altLang="en-US" dirty="0" smtClean="0"/>
              <a:t>的結構及它相關的元件是如何相互協同運作的部份做一個整體的了解。</a:t>
            </a:r>
            <a:endParaRPr lang="en-US" altLang="zh-TW" dirty="0" smtClean="0"/>
          </a:p>
          <a:p>
            <a:r>
              <a:rPr lang="zh-TW" altLang="en-US" dirty="0" smtClean="0"/>
              <a:t>在這裡我會秀出一個</a:t>
            </a:r>
            <a:r>
              <a:rPr lang="en-US" altLang="zh-TW" dirty="0" err="1" smtClean="0"/>
              <a:t>AngularJS</a:t>
            </a:r>
            <a:r>
              <a:rPr lang="zh-TW" altLang="en-US" dirty="0" smtClean="0"/>
              <a:t>結構的簡圖</a:t>
            </a:r>
            <a:r>
              <a:rPr lang="en-US" altLang="zh-TW" dirty="0" smtClean="0"/>
              <a:t>, </a:t>
            </a:r>
            <a:r>
              <a:rPr lang="zh-TW" altLang="en-US" dirty="0" smtClean="0"/>
              <a:t>當然它有可能太過於簡化</a:t>
            </a:r>
            <a:r>
              <a:rPr lang="en-US" altLang="zh-TW" dirty="0" err="1" smtClean="0"/>
              <a:t>AngularJS</a:t>
            </a:r>
            <a:r>
              <a:rPr lang="zh-TW" altLang="en-US" dirty="0" smtClean="0"/>
              <a:t>了</a:t>
            </a:r>
            <a:r>
              <a:rPr lang="en-US" altLang="zh-TW" dirty="0" smtClean="0"/>
              <a:t>, </a:t>
            </a:r>
            <a:r>
              <a:rPr lang="zh-TW" altLang="en-US" dirty="0" smtClean="0"/>
              <a:t>但是它讓我可以快速的理解</a:t>
            </a:r>
            <a:r>
              <a:rPr lang="en-US" altLang="zh-TW" dirty="0" err="1" smtClean="0"/>
              <a:t>AngularJS</a:t>
            </a:r>
            <a:r>
              <a:rPr lang="zh-TW" altLang="en-US" dirty="0" smtClean="0"/>
              <a:t>。</a:t>
            </a:r>
            <a:endParaRPr lang="en-US" altLang="zh-TW" dirty="0" smtClean="0"/>
          </a:p>
          <a:p>
            <a:r>
              <a:rPr lang="zh-TW" altLang="en-US" dirty="0" smtClean="0"/>
              <a:t>一個</a:t>
            </a:r>
            <a:r>
              <a:rPr lang="en-US" altLang="zh-TW" dirty="0" err="1" smtClean="0"/>
              <a:t>AngularJS</a:t>
            </a:r>
            <a:r>
              <a:rPr lang="zh-TW" altLang="en-US" dirty="0" smtClean="0"/>
              <a:t>的模組</a:t>
            </a:r>
            <a:r>
              <a:rPr lang="en-US" altLang="zh-TW" dirty="0" smtClean="0"/>
              <a:t>(Module)</a:t>
            </a:r>
            <a:r>
              <a:rPr lang="zh-TW" altLang="en-US" dirty="0" smtClean="0"/>
              <a:t>可以呼叫一個</a:t>
            </a:r>
            <a:r>
              <a:rPr lang="en-US" altLang="zh-TW" dirty="0" err="1" smtClean="0"/>
              <a:t>config</a:t>
            </a:r>
            <a:r>
              <a:rPr lang="zh-TW" altLang="en-US" dirty="0" smtClean="0"/>
              <a:t>的</a:t>
            </a:r>
            <a:r>
              <a:rPr lang="en-US" altLang="zh-TW" dirty="0" smtClean="0"/>
              <a:t>function</a:t>
            </a:r>
            <a:r>
              <a:rPr lang="zh-TW" altLang="en-US" dirty="0" smtClean="0"/>
              <a:t>。</a:t>
            </a:r>
            <a:endParaRPr lang="en-US" altLang="zh-TW" dirty="0" smtClean="0"/>
          </a:p>
          <a:p>
            <a:endParaRPr lang="en-US" altLang="zh-TW" dirty="0" smtClean="0"/>
          </a:p>
          <a:p>
            <a:r>
              <a:rPr lang="en-US" sz="1200" b="0" i="0" u="none" strike="noStrike" kern="1200" baseline="0" dirty="0" smtClean="0">
                <a:solidFill>
                  <a:schemeClr val="tx1"/>
                </a:solidFill>
                <a:latin typeface="+mn-lt"/>
                <a:ea typeface="+mn-ea"/>
                <a:cs typeface="+mn-cs"/>
              </a:rPr>
              <a:t>It can be defined to use different </a:t>
            </a:r>
            <a:r>
              <a:rPr lang="en-US" sz="1200" b="1" i="0" u="none" strike="noStrike" kern="1200" baseline="0" dirty="0" smtClean="0">
                <a:solidFill>
                  <a:schemeClr val="tx1"/>
                </a:solidFill>
                <a:latin typeface="+mn-lt"/>
                <a:ea typeface="+mn-ea"/>
                <a:cs typeface="+mn-cs"/>
              </a:rPr>
              <a:t>routes</a:t>
            </a:r>
            <a:r>
              <a:rPr lang="en-US" sz="1200" b="0" i="0" u="none" strike="noStrike" kern="1200" baseline="0" dirty="0" smtClean="0">
                <a:solidFill>
                  <a:schemeClr val="tx1"/>
                </a:solidFill>
                <a:latin typeface="+mn-lt"/>
                <a:ea typeface="+mn-ea"/>
                <a:cs typeface="+mn-cs"/>
              </a:rPr>
              <a:t>. Now routes again are really important in the SPA world because if you have different views and those views need to be loaded into the shell page then we need a way to be able to track what route we’re on and what view that’s associated with and then what controller goes with that view and how we do all of that marrying together of these different pieces. </a:t>
            </a:r>
          </a:p>
          <a:p>
            <a:r>
              <a:rPr lang="en-US" sz="1200" b="0" i="0" u="none" strike="noStrike" kern="1200" baseline="0" dirty="0" smtClean="0">
                <a:solidFill>
                  <a:schemeClr val="tx1"/>
                </a:solidFill>
                <a:latin typeface="+mn-lt"/>
                <a:ea typeface="+mn-ea"/>
                <a:cs typeface="+mn-cs"/>
              </a:rPr>
              <a:t>When you define a route in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you can define two things on that route – two of the key things, I should say. </a:t>
            </a:r>
          </a:p>
          <a:p>
            <a:r>
              <a:rPr lang="en-US" sz="1200" b="0" i="0" u="none" strike="noStrike" kern="1200" baseline="0" dirty="0" smtClean="0">
                <a:solidFill>
                  <a:schemeClr val="tx1"/>
                </a:solidFill>
                <a:latin typeface="+mn-lt"/>
                <a:ea typeface="+mn-ea"/>
                <a:cs typeface="+mn-cs"/>
              </a:rPr>
              <a:t>One of those is the view. So what view when that route such as “unit.org/orders” then maybe go to “orderspartial.html” or “ordersfragment.html” or whatever you want to call it. </a:t>
            </a:r>
          </a:p>
          <a:p>
            <a:r>
              <a:rPr lang="en-US" sz="1200" b="0" i="0" u="none" strike="noStrike" kern="1200" baseline="0" dirty="0" smtClean="0">
                <a:solidFill>
                  <a:schemeClr val="tx1"/>
                </a:solidFill>
                <a:latin typeface="+mn-lt"/>
                <a:ea typeface="+mn-ea"/>
                <a:cs typeface="+mn-cs"/>
              </a:rPr>
              <a:t>Then that view needs a controller. Instead of hard-coding the controller into the view – which works and you can certainly do it: I showed that in the previous section – we can actually go in and do this on our own through the route. This is the way I would definitely recommend you do it. </a:t>
            </a:r>
          </a:p>
          <a:p>
            <a:r>
              <a:rPr lang="en-US" sz="1200" b="0" i="0" u="none" strike="noStrike" kern="1200" baseline="0" dirty="0" smtClean="0">
                <a:solidFill>
                  <a:schemeClr val="tx1"/>
                </a:solidFill>
                <a:latin typeface="+mn-lt"/>
                <a:ea typeface="+mn-ea"/>
                <a:cs typeface="+mn-cs"/>
              </a:rPr>
              <a:t>A given controller would then of course have access to the scope object which then the view will bind to. I talked about that a little bit earlier. </a:t>
            </a:r>
          </a:p>
          <a:p>
            <a:r>
              <a:rPr lang="en-US" sz="1200" b="0" i="0" u="none" strike="noStrike" kern="1200" baseline="0" dirty="0" smtClean="0">
                <a:solidFill>
                  <a:schemeClr val="tx1"/>
                </a:solidFill>
                <a:latin typeface="+mn-lt"/>
                <a:ea typeface="+mn-ea"/>
                <a:cs typeface="+mn-cs"/>
              </a:rPr>
              <a:t>And then controllers rather than having all the functionality to get the data and update the data and perform CRUD operations and things like that, in a more real life application they’ll call out to factories or… I put a star there because you might have services, providers or even values you want to get. There are a lot of different ways you can access data. Even resources. </a:t>
            </a:r>
          </a:p>
          <a:p>
            <a:r>
              <a:rPr lang="en-US" sz="1200" b="0" i="0" u="none" strike="noStrike" kern="1200" baseline="0" dirty="0" smtClean="0">
                <a:solidFill>
                  <a:schemeClr val="tx1"/>
                </a:solidFill>
                <a:latin typeface="+mn-lt"/>
                <a:ea typeface="+mn-ea"/>
                <a:cs typeface="+mn-cs"/>
              </a:rPr>
              <a:t>On the views we of course then have directives and filters and those types of things. </a:t>
            </a:r>
          </a:p>
          <a:p>
            <a:r>
              <a:rPr lang="en-US" sz="1200" b="0" i="0" u="none" strike="noStrike" kern="1200" baseline="0" dirty="0" smtClean="0">
                <a:solidFill>
                  <a:schemeClr val="tx1"/>
                </a:solidFill>
                <a:latin typeface="+mn-lt"/>
                <a:ea typeface="+mn-ea"/>
                <a:cs typeface="+mn-cs"/>
              </a:rPr>
              <a:t>There’s even more to the overall picture but this is one of those things I wish I would’ve seen this right upfront because I would have kind of instantly had that light bulb moment where the light goes on and you say “OK. So you define a route, a route has a controller and a view and then the controller can load data from factories and services and things.” </a:t>
            </a:r>
          </a:p>
          <a:p>
            <a:r>
              <a:rPr lang="en-US" sz="1200" b="0" i="0" u="none" strike="noStrike" kern="1200" baseline="0" dirty="0" smtClean="0">
                <a:solidFill>
                  <a:schemeClr val="tx1"/>
                </a:solidFill>
                <a:latin typeface="+mn-lt"/>
                <a:ea typeface="+mn-ea"/>
                <a:cs typeface="+mn-cs"/>
              </a:rPr>
              <a:t>What we’re going to do is talk about each of these individual pieces and how in a single page application you can actually define routes and use those. </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38</a:t>
            </a:fld>
            <a:endParaRPr lang="en-US"/>
          </a:p>
        </p:txBody>
      </p:sp>
    </p:spTree>
    <p:extLst>
      <p:ext uri="{BB962C8B-B14F-4D97-AF65-F5344CB8AC3E}">
        <p14:creationId xmlns:p14="http://schemas.microsoft.com/office/powerpoint/2010/main" val="4101822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39</a:t>
            </a:fld>
            <a:endParaRPr lang="en-US"/>
          </a:p>
        </p:txBody>
      </p:sp>
    </p:spTree>
    <p:extLst>
      <p:ext uri="{BB962C8B-B14F-4D97-AF65-F5344CB8AC3E}">
        <p14:creationId xmlns:p14="http://schemas.microsoft.com/office/powerpoint/2010/main" val="1899981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40</a:t>
            </a:fld>
            <a:endParaRPr lang="en-US"/>
          </a:p>
        </p:txBody>
      </p:sp>
    </p:spTree>
    <p:extLst>
      <p:ext uri="{BB962C8B-B14F-4D97-AF65-F5344CB8AC3E}">
        <p14:creationId xmlns:p14="http://schemas.microsoft.com/office/powerpoint/2010/main" val="136390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41</a:t>
            </a:fld>
            <a:endParaRPr lang="en-US"/>
          </a:p>
        </p:txBody>
      </p:sp>
    </p:spTree>
    <p:extLst>
      <p:ext uri="{BB962C8B-B14F-4D97-AF65-F5344CB8AC3E}">
        <p14:creationId xmlns:p14="http://schemas.microsoft.com/office/powerpoint/2010/main" val="355768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once you’ve defined a module and a controller, at some point if you’re building a single page application you’re going to need routes because we need to load different views into our shell page. </a:t>
            </a:r>
          </a:p>
          <a:p>
            <a:r>
              <a:rPr lang="en-US" sz="1200" b="0" i="0" u="none" strike="noStrike" kern="1200" baseline="0" dirty="0" smtClean="0">
                <a:solidFill>
                  <a:schemeClr val="tx1"/>
                </a:solidFill>
                <a:latin typeface="+mn-lt"/>
                <a:ea typeface="+mn-ea"/>
                <a:cs typeface="+mn-cs"/>
              </a:rPr>
              <a:t>This will be an example of four different routes. </a:t>
            </a:r>
          </a:p>
          <a:p>
            <a:r>
              <a:rPr lang="en-US" sz="1200" b="0" i="0" u="none" strike="noStrike" kern="1200" baseline="0" dirty="0" smtClean="0">
                <a:solidFill>
                  <a:schemeClr val="tx1"/>
                </a:solidFill>
                <a:latin typeface="+mn-lt"/>
                <a:ea typeface="+mn-ea"/>
                <a:cs typeface="+mn-cs"/>
              </a:rPr>
              <a:t>We have when View1 is clicked maybe there’s a link to it and that link is something like “/view1”. Typically you have a hash but you’ll see that coming up. That will load that view. Then when they click on a link that has View2 in the path then that would load up View2 but it’s not going to load up the whole shell page. Angular will only load up the page that you want. </a:t>
            </a:r>
          </a:p>
          <a:p>
            <a:r>
              <a:rPr lang="en-US" sz="1200" b="0" i="0" u="none" strike="noStrike" kern="1200" baseline="0" dirty="0" smtClean="0">
                <a:solidFill>
                  <a:schemeClr val="tx1"/>
                </a:solidFill>
                <a:latin typeface="+mn-lt"/>
                <a:ea typeface="+mn-ea"/>
                <a:cs typeface="+mn-cs"/>
              </a:rPr>
              <a:t>There’s two kind of ways you can load it. </a:t>
            </a:r>
          </a:p>
          <a:p>
            <a:r>
              <a:rPr lang="en-US" sz="1200" b="0" i="0" u="none" strike="noStrike" kern="1200" baseline="0" dirty="0" smtClean="0">
                <a:solidFill>
                  <a:schemeClr val="tx1"/>
                </a:solidFill>
                <a:latin typeface="+mn-lt"/>
                <a:ea typeface="+mn-ea"/>
                <a:cs typeface="+mn-cs"/>
              </a:rPr>
              <a:t>First off, the view could be embedded as a script template in the actual shell page and then we could just tell Angular “</a:t>
            </a:r>
            <a:r>
              <a:rPr lang="en-US" sz="1200" b="0" i="0" u="none" strike="noStrike" kern="1200" baseline="0" dirty="0" err="1" smtClean="0">
                <a:solidFill>
                  <a:schemeClr val="tx1"/>
                </a:solidFill>
                <a:latin typeface="+mn-lt"/>
                <a:ea typeface="+mn-ea"/>
                <a:cs typeface="+mn-cs"/>
              </a:rPr>
              <a:t>Heh</a:t>
            </a:r>
            <a:r>
              <a:rPr lang="en-US" sz="1200" b="0" i="0" u="none" strike="noStrike" kern="1200" baseline="0" dirty="0" smtClean="0">
                <a:solidFill>
                  <a:schemeClr val="tx1"/>
                </a:solidFill>
                <a:latin typeface="+mn-lt"/>
                <a:ea typeface="+mn-ea"/>
                <a:cs typeface="+mn-cs"/>
              </a:rPr>
              <a:t>! The template id to load… it’s </a:t>
            </a:r>
            <a:r>
              <a:rPr lang="en-US" sz="1200" b="0" i="0" u="none" strike="noStrike" kern="1200" baseline="0" dirty="0" err="1" smtClean="0">
                <a:solidFill>
                  <a:schemeClr val="tx1"/>
                </a:solidFill>
                <a:latin typeface="+mn-lt"/>
                <a:ea typeface="+mn-ea"/>
                <a:cs typeface="+mn-cs"/>
              </a:rPr>
              <a:t>kinda</a:t>
            </a:r>
            <a:r>
              <a:rPr lang="en-US" sz="1200" b="0" i="0" u="none" strike="noStrike" kern="1200" baseline="0" dirty="0" smtClean="0">
                <a:solidFill>
                  <a:schemeClr val="tx1"/>
                </a:solidFill>
                <a:latin typeface="+mn-lt"/>
                <a:ea typeface="+mn-ea"/>
                <a:cs typeface="+mn-cs"/>
              </a:rPr>
              <a:t> like saying ‘The view id is x’”. </a:t>
            </a:r>
          </a:p>
          <a:p>
            <a:r>
              <a:rPr lang="en-US" sz="1200" b="0" i="0" u="none" strike="noStrike" kern="1200" baseline="0" dirty="0" smtClean="0">
                <a:solidFill>
                  <a:schemeClr val="tx1"/>
                </a:solidFill>
                <a:latin typeface="+mn-lt"/>
                <a:ea typeface="+mn-ea"/>
                <a:cs typeface="+mn-cs"/>
              </a:rPr>
              <a:t>The second way is back up on the server you might actually have all these Views and I like to call them “partials” because they’re part of a page. You can tell Angular “the template URL for what I want to load” and then you give it the URL to the server, and I’m going to show that coming up here.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42</a:t>
            </a:fld>
            <a:endParaRPr lang="en-US"/>
          </a:p>
        </p:txBody>
      </p:sp>
    </p:spTree>
    <p:extLst>
      <p:ext uri="{BB962C8B-B14F-4D97-AF65-F5344CB8AC3E}">
        <p14:creationId xmlns:p14="http://schemas.microsoft.com/office/powerpoint/2010/main" val="3043345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is a really important feature because we want to be able to go in and load different partials or fragments and then that will be kind of how our SPA works. </a:t>
            </a:r>
          </a:p>
          <a:p>
            <a:r>
              <a:rPr lang="en-US" sz="1200" b="0" i="0" u="none" strike="noStrike" kern="1200" baseline="0" dirty="0" smtClean="0">
                <a:solidFill>
                  <a:schemeClr val="tx1"/>
                </a:solidFill>
                <a:latin typeface="+mn-lt"/>
                <a:ea typeface="+mn-ea"/>
                <a:cs typeface="+mn-cs"/>
              </a:rPr>
              <a:t>What we’re going to do is use that </a:t>
            </a:r>
            <a:r>
              <a:rPr lang="en-US" sz="1200" b="1" i="0" u="none" strike="noStrike" kern="1200" baseline="0" dirty="0" err="1" smtClean="0">
                <a:solidFill>
                  <a:schemeClr val="tx1"/>
                </a:solidFill>
                <a:latin typeface="+mn-lt"/>
                <a:ea typeface="+mn-ea"/>
                <a:cs typeface="+mn-cs"/>
              </a:rPr>
              <a:t>config</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I showed earlier. </a:t>
            </a:r>
          </a:p>
          <a:p>
            <a:r>
              <a:rPr lang="en-US" sz="1200" b="0" i="0" u="none" strike="noStrike" kern="1200" baseline="0" dirty="0" smtClean="0">
                <a:solidFill>
                  <a:schemeClr val="tx1"/>
                </a:solidFill>
                <a:latin typeface="+mn-lt"/>
                <a:ea typeface="+mn-ea"/>
                <a:cs typeface="+mn-cs"/>
              </a:rPr>
              <a:t>We have </a:t>
            </a:r>
            <a:r>
              <a:rPr lang="en-US" sz="1200" b="0" i="0" u="none" strike="noStrike" kern="1200" baseline="0" dirty="0" err="1" smtClean="0">
                <a:solidFill>
                  <a:schemeClr val="tx1"/>
                </a:solidFill>
                <a:latin typeface="+mn-lt"/>
                <a:ea typeface="+mn-ea"/>
                <a:cs typeface="+mn-cs"/>
              </a:rPr>
              <a:t>angular.module</a:t>
            </a:r>
            <a:r>
              <a:rPr lang="en-US" sz="1200" b="0" i="0" u="none" strike="noStrike" kern="1200" baseline="0" dirty="0" smtClean="0">
                <a:solidFill>
                  <a:schemeClr val="tx1"/>
                </a:solidFill>
                <a:latin typeface="+mn-lt"/>
                <a:ea typeface="+mn-ea"/>
                <a:cs typeface="+mn-cs"/>
              </a:rPr>
              <a:t> is “</a:t>
            </a:r>
            <a:r>
              <a:rPr lang="en-US" sz="1200" b="0" i="0" u="none" strike="noStrike" kern="1200" baseline="0" dirty="0" err="1" smtClean="0">
                <a:solidFill>
                  <a:schemeClr val="tx1"/>
                </a:solidFill>
                <a:latin typeface="+mn-lt"/>
                <a:ea typeface="+mn-ea"/>
                <a:cs typeface="+mn-cs"/>
              </a:rPr>
              <a:t>demoApp</a:t>
            </a:r>
            <a:r>
              <a:rPr lang="en-US" sz="1200" b="0" i="0" u="none" strike="noStrike" kern="1200" baseline="0" dirty="0" smtClean="0">
                <a:solidFill>
                  <a:schemeClr val="tx1"/>
                </a:solidFill>
                <a:latin typeface="+mn-lt"/>
                <a:ea typeface="+mn-ea"/>
                <a:cs typeface="+mn-cs"/>
              </a:rPr>
              <a:t>” with no dependencies. </a:t>
            </a:r>
          </a:p>
          <a:p>
            <a:r>
              <a:rPr lang="en-US" sz="1200" b="0" i="0" u="none" strike="noStrike" kern="1200" baseline="0" dirty="0" smtClean="0">
                <a:solidFill>
                  <a:schemeClr val="tx1"/>
                </a:solidFill>
                <a:latin typeface="+mn-lt"/>
                <a:ea typeface="+mn-ea"/>
                <a:cs typeface="+mn-cs"/>
              </a:rPr>
              <a:t>Now what I’m going to do is configure the module with some routes. Another object that’s available in Angular is called the </a:t>
            </a:r>
            <a:r>
              <a:rPr lang="en-US" sz="1200" b="1"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as you can see here. It’s kind of like the </a:t>
            </a:r>
            <a:r>
              <a:rPr lang="en-US" sz="1200" b="1" i="0" u="none" strike="noStrike" kern="1200" baseline="0" dirty="0" smtClean="0">
                <a:solidFill>
                  <a:schemeClr val="tx1"/>
                </a:solidFill>
                <a:latin typeface="+mn-lt"/>
                <a:ea typeface="+mn-ea"/>
                <a:cs typeface="+mn-cs"/>
              </a:rPr>
              <a:t>scope </a:t>
            </a:r>
            <a:r>
              <a:rPr lang="en-US" sz="1200" b="0" i="0" u="none" strike="noStrike" kern="1200" baseline="0" dirty="0" smtClean="0">
                <a:solidFill>
                  <a:schemeClr val="tx1"/>
                </a:solidFill>
                <a:latin typeface="+mn-lt"/>
                <a:ea typeface="+mn-ea"/>
                <a:cs typeface="+mn-cs"/>
              </a:rPr>
              <a:t>– it’s injected in dynamically just by defining </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routeProvider</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your parameter. </a:t>
            </a:r>
          </a:p>
          <a:p>
            <a:r>
              <a:rPr lang="en-US" sz="1200" b="0" i="0" u="none" strike="noStrike" kern="1200" baseline="0" dirty="0" smtClean="0">
                <a:solidFill>
                  <a:schemeClr val="tx1"/>
                </a:solidFill>
                <a:latin typeface="+mn-lt"/>
                <a:ea typeface="+mn-ea"/>
                <a:cs typeface="+mn-cs"/>
              </a:rPr>
              <a:t>In this case we’re going to say “For the </a:t>
            </a:r>
            <a:r>
              <a:rPr lang="en-US" sz="1200" b="0" i="0" u="none" strike="noStrike" kern="1200" baseline="0" dirty="0" err="1" smtClean="0">
                <a:solidFill>
                  <a:schemeClr val="tx1"/>
                </a:solidFill>
                <a:latin typeface="+mn-lt"/>
                <a:ea typeface="+mn-ea"/>
                <a:cs typeface="+mn-cs"/>
              </a:rPr>
              <a:t>routeProvider</a:t>
            </a:r>
            <a:r>
              <a:rPr lang="en-US" sz="1200" b="0" i="0" u="none" strike="noStrike" kern="1200" baseline="0" dirty="0" smtClean="0">
                <a:solidFill>
                  <a:schemeClr val="tx1"/>
                </a:solidFill>
                <a:latin typeface="+mn-lt"/>
                <a:ea typeface="+mn-ea"/>
                <a:cs typeface="+mn-cs"/>
              </a:rPr>
              <a:t> when the route is just a slash “/” to the root we want to use </a:t>
            </a:r>
            <a:r>
              <a:rPr lang="en-US" sz="1200" b="0"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with View1.html. When the route is “/partial2” we want to use the same controller in this case but you can certainly do a different one, with a template URL of View2. </a:t>
            </a:r>
          </a:p>
          <a:p>
            <a:r>
              <a:rPr lang="en-US" sz="1200" b="0" i="0" u="none" strike="noStrike" kern="1200" baseline="0" dirty="0" smtClean="0">
                <a:solidFill>
                  <a:schemeClr val="tx1"/>
                </a:solidFill>
                <a:latin typeface="+mn-lt"/>
                <a:ea typeface="+mn-ea"/>
                <a:cs typeface="+mn-cs"/>
              </a:rPr>
              <a:t>Now the template URL: you might give it a folder where these partials are going to live, and I actually like to call my folder “partials” but you don’t have to. </a:t>
            </a:r>
          </a:p>
          <a:p>
            <a:r>
              <a:rPr lang="en-US" sz="1200" b="0" i="0" u="none" strike="noStrike" kern="1200" baseline="0" dirty="0" smtClean="0">
                <a:solidFill>
                  <a:schemeClr val="tx1"/>
                </a:solidFill>
                <a:latin typeface="+mn-lt"/>
                <a:ea typeface="+mn-ea"/>
                <a:cs typeface="+mn-cs"/>
              </a:rPr>
              <a:t>Otherwise if it [the route] doesn’t mean any of those routes we’re going to redirect back to the root, which ultimately goes back up to here [the “/” route specified with the first “.when” statement] which will load View1.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43</a:t>
            </a:fld>
            <a:endParaRPr lang="en-US"/>
          </a:p>
        </p:txBody>
      </p:sp>
    </p:spTree>
    <p:extLst>
      <p:ext uri="{BB962C8B-B14F-4D97-AF65-F5344CB8AC3E}">
        <p14:creationId xmlns:p14="http://schemas.microsoft.com/office/powerpoint/2010/main" val="2049001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44</a:t>
            </a:fld>
            <a:endParaRPr lang="en-US"/>
          </a:p>
        </p:txBody>
      </p:sp>
    </p:spTree>
    <p:extLst>
      <p:ext uri="{BB962C8B-B14F-4D97-AF65-F5344CB8AC3E}">
        <p14:creationId xmlns:p14="http://schemas.microsoft.com/office/powerpoint/2010/main" val="253378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a:t>
            </a:fld>
            <a:endParaRPr lang="en-US"/>
          </a:p>
        </p:txBody>
      </p:sp>
    </p:spTree>
    <p:extLst>
      <p:ext uri="{BB962C8B-B14F-4D97-AF65-F5344CB8AC3E}">
        <p14:creationId xmlns:p14="http://schemas.microsoft.com/office/powerpoint/2010/main" val="704545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45</a:t>
            </a:fld>
            <a:endParaRPr lang="en-US"/>
          </a:p>
        </p:txBody>
      </p:sp>
    </p:spTree>
    <p:extLst>
      <p:ext uri="{BB962C8B-B14F-4D97-AF65-F5344CB8AC3E}">
        <p14:creationId xmlns:p14="http://schemas.microsoft.com/office/powerpoint/2010/main" val="3719065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46</a:t>
            </a:fld>
            <a:endParaRPr lang="en-US"/>
          </a:p>
        </p:txBody>
      </p:sp>
    </p:spTree>
    <p:extLst>
      <p:ext uri="{BB962C8B-B14F-4D97-AF65-F5344CB8AC3E}">
        <p14:creationId xmlns:p14="http://schemas.microsoft.com/office/powerpoint/2010/main" val="739512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47</a:t>
            </a:fld>
            <a:endParaRPr lang="en-US"/>
          </a:p>
        </p:txBody>
      </p:sp>
    </p:spTree>
    <p:extLst>
      <p:ext uri="{BB962C8B-B14F-4D97-AF65-F5344CB8AC3E}">
        <p14:creationId xmlns:p14="http://schemas.microsoft.com/office/powerpoint/2010/main" val="3871226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48</a:t>
            </a:fld>
            <a:endParaRPr lang="en-US"/>
          </a:p>
        </p:txBody>
      </p:sp>
    </p:spTree>
    <p:extLst>
      <p:ext uri="{BB962C8B-B14F-4D97-AF65-F5344CB8AC3E}">
        <p14:creationId xmlns:p14="http://schemas.microsoft.com/office/powerpoint/2010/main" val="2334449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Here’s an example of a really simple controller called, oddly enough, </a:t>
            </a:r>
            <a:r>
              <a:rPr lang="en-US" sz="1200" b="1" i="0" u="none" strike="noStrike" kern="1200" baseline="0" dirty="0" err="1" smtClean="0">
                <a:solidFill>
                  <a:schemeClr val="tx1"/>
                </a:solidFill>
                <a:latin typeface="+mn-lt"/>
                <a:ea typeface="+mn-ea"/>
                <a:cs typeface="+mn-cs"/>
              </a:rPr>
              <a:t>SimpleController</a:t>
            </a:r>
            <a:r>
              <a:rPr lang="en-US" sz="1200" b="0" i="0" u="none" strike="noStrike" kern="1200" baseline="0" dirty="0" smtClean="0">
                <a:solidFill>
                  <a:schemeClr val="tx1"/>
                </a:solidFill>
                <a:latin typeface="+mn-lt"/>
                <a:ea typeface="+mn-ea"/>
                <a:cs typeface="+mn-cs"/>
              </a:rPr>
              <a:t>. You’ll notice an interesting thing here in the parameter signature. You’ll see that we pass </a:t>
            </a:r>
            <a:r>
              <a:rPr lang="en-US" sz="1200" b="1" i="0" u="none" strike="noStrike" kern="1200" baseline="0" dirty="0" smtClean="0">
                <a:solidFill>
                  <a:schemeClr val="tx1"/>
                </a:solidFill>
                <a:latin typeface="+mn-lt"/>
                <a:ea typeface="+mn-ea"/>
                <a:cs typeface="+mn-cs"/>
              </a:rPr>
              <a:t>$scope</a:t>
            </a:r>
            <a:r>
              <a:rPr lang="en-US" sz="1200" b="0" i="0" u="none" strike="noStrike" kern="1200" baseline="0" dirty="0" smtClean="0">
                <a:solidFill>
                  <a:schemeClr val="tx1"/>
                </a:solidFill>
                <a:latin typeface="+mn-lt"/>
                <a:ea typeface="+mn-ea"/>
                <a:cs typeface="+mn-cs"/>
              </a:rPr>
              <a:t>. This is </a:t>
            </a:r>
            <a:r>
              <a:rPr lang="en-US" sz="1200" b="1" i="0" u="none" strike="noStrike" kern="1200" baseline="0" dirty="0" smtClean="0">
                <a:solidFill>
                  <a:schemeClr val="tx1"/>
                </a:solidFill>
                <a:latin typeface="+mn-lt"/>
                <a:ea typeface="+mn-ea"/>
                <a:cs typeface="+mn-cs"/>
              </a:rPr>
              <a:t>dependency injection </a:t>
            </a:r>
            <a:r>
              <a:rPr lang="en-US" sz="1200" b="0" i="0" u="none" strike="noStrike" kern="1200" baseline="0" dirty="0" smtClean="0">
                <a:solidFill>
                  <a:schemeClr val="tx1"/>
                </a:solidFill>
                <a:latin typeface="+mn-lt"/>
                <a:ea typeface="+mn-ea"/>
                <a:cs typeface="+mn-cs"/>
              </a:rPr>
              <a:t>that’s built into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49</a:t>
            </a:fld>
            <a:endParaRPr lang="en-US"/>
          </a:p>
        </p:txBody>
      </p:sp>
    </p:spTree>
    <p:extLst>
      <p:ext uri="{BB962C8B-B14F-4D97-AF65-F5344CB8AC3E}">
        <p14:creationId xmlns:p14="http://schemas.microsoft.com/office/powerpoint/2010/main" val="3375795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50</a:t>
            </a:fld>
            <a:endParaRPr lang="en-US"/>
          </a:p>
        </p:txBody>
      </p:sp>
    </p:spTree>
    <p:extLst>
      <p:ext uri="{BB962C8B-B14F-4D97-AF65-F5344CB8AC3E}">
        <p14:creationId xmlns:p14="http://schemas.microsoft.com/office/powerpoint/2010/main" val="401916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u="none" strike="noStrike" kern="1200" baseline="0" dirty="0" smtClean="0">
                <a:solidFill>
                  <a:schemeClr val="tx1"/>
                </a:solidFill>
                <a:latin typeface="+mn-lt"/>
                <a:ea typeface="+mn-ea"/>
                <a:cs typeface="+mn-cs"/>
              </a:rPr>
              <a:t>最後我們會來看看</a:t>
            </a:r>
            <a:r>
              <a:rPr lang="en-US" altLang="zh-TW" sz="1200" b="0" i="0" u="none" strike="noStrike" kern="1200" baseline="0" dirty="0" err="1" smtClean="0">
                <a:solidFill>
                  <a:schemeClr val="tx1"/>
                </a:solidFill>
                <a:latin typeface="+mn-lt"/>
                <a:ea typeface="+mn-ea"/>
                <a:cs typeface="+mn-cs"/>
              </a:rPr>
              <a:t>AngularJS</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對於</a:t>
            </a:r>
            <a:r>
              <a:rPr lang="en-US" sz="1200" b="0" i="0" u="none" strike="noStrike" kern="1200" baseline="0" dirty="0" smtClean="0">
                <a:solidFill>
                  <a:schemeClr val="tx1"/>
                </a:solidFill>
                <a:latin typeface="+mn-lt"/>
                <a:ea typeface="+mn-ea"/>
                <a:cs typeface="+mn-cs"/>
              </a:rPr>
              <a:t>re-use </a:t>
            </a:r>
            <a:r>
              <a:rPr lang="zh-TW" altLang="en-US" sz="1200" b="0" i="0" u="none" strike="noStrike" kern="1200" baseline="0" dirty="0" smtClean="0">
                <a:solidFill>
                  <a:schemeClr val="tx1"/>
                </a:solidFill>
                <a:latin typeface="+mn-lt"/>
                <a:ea typeface="+mn-ea"/>
                <a:cs typeface="+mn-cs"/>
              </a:rPr>
              <a:t>的概念上的實現。</a:t>
            </a:r>
            <a:endParaRPr lang="en-US" altLang="zh-TW"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feature of </a:t>
            </a:r>
            <a:r>
              <a:rPr lang="en-US" sz="1200" b="0" i="0" u="none" strike="noStrike" kern="1200" baseline="0" dirty="0" err="1" smtClean="0">
                <a:solidFill>
                  <a:schemeClr val="tx1"/>
                </a:solidFill>
                <a:latin typeface="+mn-lt"/>
                <a:ea typeface="+mn-ea"/>
                <a:cs typeface="+mn-cs"/>
              </a:rPr>
              <a:t>AngularJS</a:t>
            </a:r>
            <a:r>
              <a:rPr lang="en-US" sz="1200" b="0" i="0" u="none" strike="noStrike" kern="1200" baseline="0" dirty="0" smtClean="0">
                <a:solidFill>
                  <a:schemeClr val="tx1"/>
                </a:solidFill>
                <a:latin typeface="+mn-lt"/>
                <a:ea typeface="+mn-ea"/>
                <a:cs typeface="+mn-cs"/>
              </a:rPr>
              <a:t> is the ability to encapsulate data functionality into factory, services, provider or little value providers. </a:t>
            </a:r>
          </a:p>
          <a:p>
            <a:r>
              <a:rPr lang="en-US" sz="1200" b="0" i="0" u="none" strike="noStrike" kern="1200" baseline="0" dirty="0" smtClean="0">
                <a:solidFill>
                  <a:schemeClr val="tx1"/>
                </a:solidFill>
                <a:latin typeface="+mn-lt"/>
                <a:ea typeface="+mn-ea"/>
                <a:cs typeface="+mn-cs"/>
              </a:rPr>
              <a:t>I’m going to focus on factories here but all three of the top ones shown here – factory, service and providers – they allow us to encapsulate common functionality.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for instance if I had to go and get customers and I need those customers in multiple controllers I wouldn’t want to hard code that data in each controller. It just wouldn’t make sense and there’d be a lot of duplication there.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Instead what I’ll do is I’ll move that code out to a factory, service or provider.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difference between the three is just the way in which they create the object that goes and gets the data. That’s really all there is to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factory </a:t>
            </a:r>
            <a:r>
              <a:rPr lang="en-US" sz="1200" b="0" i="0" u="none" strike="noStrike" kern="1200" baseline="0" dirty="0" smtClean="0">
                <a:solidFill>
                  <a:schemeClr val="tx1"/>
                </a:solidFill>
                <a:latin typeface="+mn-lt"/>
                <a:ea typeface="+mn-ea"/>
                <a:cs typeface="+mn-cs"/>
              </a:rPr>
              <a:t>you actually create an </a:t>
            </a:r>
            <a:r>
              <a:rPr lang="en-US" sz="1200" b="1" i="0" u="none" strike="noStrike" kern="1200" baseline="0" dirty="0" smtClean="0">
                <a:solidFill>
                  <a:schemeClr val="tx1"/>
                </a:solidFill>
                <a:latin typeface="+mn-lt"/>
                <a:ea typeface="+mn-ea"/>
                <a:cs typeface="+mn-cs"/>
              </a:rPr>
              <a:t>object </a:t>
            </a:r>
            <a:r>
              <a:rPr lang="en-US" sz="1200" b="0" i="0" u="none" strike="noStrike" kern="1200" baseline="0" dirty="0" smtClean="0">
                <a:solidFill>
                  <a:schemeClr val="tx1"/>
                </a:solidFill>
                <a:latin typeface="+mn-lt"/>
                <a:ea typeface="+mn-ea"/>
                <a:cs typeface="+mn-cs"/>
              </a:rPr>
              <a:t>inside of the factory and return it.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service </a:t>
            </a:r>
            <a:r>
              <a:rPr lang="en-US" sz="1200" b="0" i="0" u="none" strike="noStrike" kern="1200" baseline="0" dirty="0" smtClean="0">
                <a:solidFill>
                  <a:schemeClr val="tx1"/>
                </a:solidFill>
                <a:latin typeface="+mn-lt"/>
                <a:ea typeface="+mn-ea"/>
                <a:cs typeface="+mn-cs"/>
              </a:rPr>
              <a:t>you just have a standard function that uses the </a:t>
            </a:r>
            <a:r>
              <a:rPr lang="en-US" sz="1200" b="1" i="0" u="none" strike="noStrike" kern="1200" baseline="0" dirty="0" smtClean="0">
                <a:solidFill>
                  <a:schemeClr val="tx1"/>
                </a:solidFill>
                <a:latin typeface="+mn-lt"/>
                <a:ea typeface="+mn-ea"/>
                <a:cs typeface="+mn-cs"/>
              </a:rPr>
              <a:t>this </a:t>
            </a:r>
            <a:r>
              <a:rPr lang="en-US" sz="1200" b="0" i="0" u="none" strike="noStrike" kern="1200" baseline="0" dirty="0" smtClean="0">
                <a:solidFill>
                  <a:schemeClr val="tx1"/>
                </a:solidFill>
                <a:latin typeface="+mn-lt"/>
                <a:ea typeface="+mn-ea"/>
                <a:cs typeface="+mn-cs"/>
              </a:rPr>
              <a:t>keyword to define function. </a:t>
            </a:r>
          </a:p>
          <a:p>
            <a:r>
              <a:rPr lang="en-US" sz="1200" b="0" i="0" u="none" strike="noStrike" kern="1200" baseline="0" dirty="0" smtClean="0">
                <a:solidFill>
                  <a:schemeClr val="tx1"/>
                </a:solidFill>
                <a:latin typeface="+mn-lt"/>
                <a:ea typeface="+mn-ea"/>
                <a:cs typeface="+mn-cs"/>
              </a:rPr>
              <a:t> With the </a:t>
            </a:r>
            <a:r>
              <a:rPr lang="en-US" sz="1200" b="1" i="0" u="none" strike="noStrike" kern="1200" baseline="0" dirty="0" smtClean="0">
                <a:solidFill>
                  <a:schemeClr val="tx1"/>
                </a:solidFill>
                <a:latin typeface="+mn-lt"/>
                <a:ea typeface="+mn-ea"/>
                <a:cs typeface="+mn-cs"/>
              </a:rPr>
              <a:t>provider </a:t>
            </a:r>
            <a:r>
              <a:rPr lang="en-US" sz="1200" b="0" i="0" u="none" strike="noStrike" kern="1200" baseline="0" dirty="0" smtClean="0">
                <a:solidFill>
                  <a:schemeClr val="tx1"/>
                </a:solidFill>
                <a:latin typeface="+mn-lt"/>
                <a:ea typeface="+mn-ea"/>
                <a:cs typeface="+mn-cs"/>
              </a:rPr>
              <a:t>there’s a </a:t>
            </a:r>
            <a:r>
              <a:rPr lang="en-US" sz="1200" b="1" i="0" u="none" strike="noStrike" kern="1200" baseline="0" dirty="0" smtClean="0">
                <a:solidFill>
                  <a:schemeClr val="tx1"/>
                </a:solidFill>
                <a:latin typeface="+mn-lt"/>
                <a:ea typeface="+mn-ea"/>
                <a:cs typeface="+mn-cs"/>
              </a:rPr>
              <a:t>$get </a:t>
            </a:r>
            <a:r>
              <a:rPr lang="en-US" sz="1200" b="0" i="0" u="none" strike="noStrike" kern="1200" baseline="0" dirty="0" smtClean="0">
                <a:solidFill>
                  <a:schemeClr val="tx1"/>
                </a:solidFill>
                <a:latin typeface="+mn-lt"/>
                <a:ea typeface="+mn-ea"/>
                <a:cs typeface="+mn-cs"/>
              </a:rPr>
              <a:t>you define and it can be used to get the object that returns the data.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t>
            </a:r>
            <a:r>
              <a:rPr lang="en-US" sz="1200" b="1" i="0" u="none" strike="noStrike" kern="1200" baseline="0" dirty="0" smtClean="0">
                <a:solidFill>
                  <a:schemeClr val="tx1"/>
                </a:solidFill>
                <a:latin typeface="+mn-lt"/>
                <a:ea typeface="+mn-ea"/>
                <a:cs typeface="+mn-cs"/>
              </a:rPr>
              <a:t>value </a:t>
            </a:r>
            <a:r>
              <a:rPr lang="en-US" sz="1200" b="0" i="0" u="none" strike="noStrike" kern="1200" baseline="0" dirty="0" smtClean="0">
                <a:solidFill>
                  <a:schemeClr val="tx1"/>
                </a:solidFill>
                <a:latin typeface="+mn-lt"/>
                <a:ea typeface="+mn-ea"/>
                <a:cs typeface="+mn-cs"/>
              </a:rPr>
              <a:t>is just a way to get for instance a </a:t>
            </a: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value. A simple example of this you’ll see on the Angular site is you might just want the version of a particular script. So you’d have a name-value pair where the name of the value might be “version” and then the value might be say “1.4” </a:t>
            </a:r>
          </a:p>
          <a:p>
            <a:r>
              <a:rPr lang="en-US" sz="1200" b="0" i="0" u="none" strike="noStrike" kern="1200" baseline="0" dirty="0" smtClean="0">
                <a:solidFill>
                  <a:schemeClr val="tx1"/>
                </a:solidFill>
                <a:latin typeface="+mn-lt"/>
                <a:ea typeface="+mn-ea"/>
                <a:cs typeface="+mn-cs"/>
              </a:rPr>
              <a:t>I’m not going to cover all those here but I am going to cover factories. So let’s take a look at how we can use a module to define a factory.  </a:t>
            </a:r>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51</a:t>
            </a:fld>
            <a:endParaRPr lang="en-US"/>
          </a:p>
        </p:txBody>
      </p:sp>
    </p:spTree>
    <p:extLst>
      <p:ext uri="{BB962C8B-B14F-4D97-AF65-F5344CB8AC3E}">
        <p14:creationId xmlns:p14="http://schemas.microsoft.com/office/powerpoint/2010/main" val="1238468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smtClean="0"/>
              <a:t>AngularJS</a:t>
            </a:r>
            <a:r>
              <a:rPr lang="zh-TW" altLang="en-US" dirty="0" smtClean="0"/>
              <a:t>的工廠</a:t>
            </a:r>
            <a:r>
              <a:rPr lang="en-US" altLang="zh-TW" dirty="0" smtClean="0"/>
              <a:t>(factory)</a:t>
            </a:r>
            <a:r>
              <a:rPr lang="zh-TW" altLang="en-US" dirty="0" smtClean="0"/>
              <a:t>必需回傳一個</a:t>
            </a:r>
            <a:r>
              <a:rPr lang="en-US" altLang="zh-TW" dirty="0" err="1" smtClean="0"/>
              <a:t>javascript</a:t>
            </a:r>
            <a:r>
              <a:rPr lang="en-US" altLang="zh-TW" dirty="0" smtClean="0"/>
              <a:t> </a:t>
            </a:r>
            <a:r>
              <a:rPr lang="zh-TW" altLang="en-US" dirty="0" smtClean="0"/>
              <a:t>物件的</a:t>
            </a:r>
            <a:r>
              <a:rPr lang="en-US" altLang="zh-TW" dirty="0" smtClean="0"/>
              <a:t>instance</a:t>
            </a:r>
            <a:r>
              <a:rPr lang="zh-TW" altLang="en-US" dirty="0" smtClean="0"/>
              <a:t>。</a:t>
            </a:r>
            <a:endParaRPr lang="en-US" altLang="zh-TW" dirty="0" smtClean="0"/>
          </a:p>
          <a:p>
            <a:r>
              <a:rPr lang="en-US" dirty="0" err="1" smtClean="0"/>
              <a:t>AngularJS</a:t>
            </a:r>
            <a:r>
              <a:rPr lang="zh-TW" altLang="en-US" dirty="0" smtClean="0"/>
              <a:t>會確保這個</a:t>
            </a:r>
            <a:r>
              <a:rPr lang="en-US" altLang="zh-TW" dirty="0" smtClean="0"/>
              <a:t>factory</a:t>
            </a:r>
            <a:r>
              <a:rPr lang="zh-TW" altLang="en-US" dirty="0" smtClean="0"/>
              <a:t>方法只會被執行一次然後重覆使用相同一個</a:t>
            </a:r>
            <a:r>
              <a:rPr lang="en-US" altLang="zh-TW" dirty="0" smtClean="0"/>
              <a:t>instance</a:t>
            </a:r>
            <a:r>
              <a:rPr lang="zh-TW" altLang="en-US" dirty="0" smtClean="0"/>
              <a:t>。</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52</a:t>
            </a:fld>
            <a:endParaRPr lang="en-US"/>
          </a:p>
        </p:txBody>
      </p:sp>
    </p:spTree>
    <p:extLst>
      <p:ext uri="{BB962C8B-B14F-4D97-AF65-F5344CB8AC3E}">
        <p14:creationId xmlns:p14="http://schemas.microsoft.com/office/powerpoint/2010/main" val="433616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53</a:t>
            </a:fld>
            <a:endParaRPr lang="en-US"/>
          </a:p>
        </p:txBody>
      </p:sp>
    </p:spTree>
    <p:extLst>
      <p:ext uri="{BB962C8B-B14F-4D97-AF65-F5344CB8AC3E}">
        <p14:creationId xmlns:p14="http://schemas.microsoft.com/office/powerpoint/2010/main" val="716877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54</a:t>
            </a:fld>
            <a:endParaRPr lang="en-US"/>
          </a:p>
        </p:txBody>
      </p:sp>
    </p:spTree>
    <p:extLst>
      <p:ext uri="{BB962C8B-B14F-4D97-AF65-F5344CB8AC3E}">
        <p14:creationId xmlns:p14="http://schemas.microsoft.com/office/powerpoint/2010/main" val="339709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agenda is… </a:t>
            </a:r>
          </a:p>
          <a:p>
            <a:r>
              <a:rPr lang="en-US" sz="1200" b="0" i="0" u="none" strike="noStrike" kern="1200" baseline="0" dirty="0" smtClean="0">
                <a:solidFill>
                  <a:schemeClr val="tx1"/>
                </a:solidFill>
                <a:latin typeface="+mn-lt"/>
                <a:ea typeface="+mn-ea"/>
                <a:cs typeface="+mn-cs"/>
              </a:rPr>
              <a:t>We’re going to start off with some of the key features </a:t>
            </a:r>
            <a:r>
              <a:rPr lang="en-US" sz="1200" b="1" i="1" u="none" strike="noStrike" kern="1200" baseline="0" dirty="0" err="1" smtClean="0">
                <a:solidFill>
                  <a:schemeClr val="tx1"/>
                </a:solidFill>
                <a:latin typeface="+mn-lt"/>
                <a:ea typeface="+mn-ea"/>
                <a:cs typeface="+mn-cs"/>
              </a:rPr>
              <a:t>AngularJS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offers and I’ll kind of introduce the challenge with writing SPAs from scratch. </a:t>
            </a:r>
          </a:p>
          <a:p>
            <a:r>
              <a:rPr lang="en-US" sz="1200" b="0" i="0" u="none" strike="noStrike" kern="1200" baseline="0" dirty="0" smtClean="0">
                <a:solidFill>
                  <a:schemeClr val="tx1"/>
                </a:solidFill>
                <a:latin typeface="+mn-lt"/>
                <a:ea typeface="+mn-ea"/>
                <a:cs typeface="+mn-cs"/>
              </a:rPr>
              <a:t>Anyone who knows me knows I do not recommend writing them from scratch. I just think that in the long term it is, when it comes to maintenance, a nightmare. </a:t>
            </a:r>
          </a:p>
          <a:p>
            <a:r>
              <a:rPr lang="en-US" sz="1200" b="0" i="0" u="none" strike="noStrike" kern="1200" baseline="0" dirty="0" smtClean="0">
                <a:solidFill>
                  <a:schemeClr val="tx1"/>
                </a:solidFill>
                <a:latin typeface="+mn-lt"/>
                <a:ea typeface="+mn-ea"/>
                <a:cs typeface="+mn-cs"/>
              </a:rPr>
              <a:t>There’s too many scripts involved and I’m worried about version dependencies and scripts changing and things breaking. </a:t>
            </a:r>
          </a:p>
          <a:p>
            <a:r>
              <a:rPr lang="en-US" sz="1200" b="0" i="0" u="none" strike="noStrike" kern="1200" baseline="0" dirty="0" smtClean="0">
                <a:solidFill>
                  <a:schemeClr val="tx1"/>
                </a:solidFill>
                <a:latin typeface="+mn-lt"/>
                <a:ea typeface="+mn-ea"/>
                <a:cs typeface="+mn-cs"/>
              </a:rPr>
              <a:t>So we’re going to talk about that and how Angular addresses it. </a:t>
            </a:r>
          </a:p>
          <a:p>
            <a:r>
              <a:rPr lang="en-US" sz="1200" b="0" i="0" u="none" strike="noStrike" kern="1200" baseline="0" dirty="0" smtClean="0">
                <a:solidFill>
                  <a:schemeClr val="tx1"/>
                </a:solidFill>
                <a:latin typeface="+mn-lt"/>
                <a:ea typeface="+mn-ea"/>
                <a:cs typeface="+mn-cs"/>
              </a:rPr>
              <a:t>Then we’re going to get started with some of the framework fundamental features that Angular provides. </a:t>
            </a:r>
          </a:p>
          <a:p>
            <a:r>
              <a:rPr lang="en-US" sz="1200" b="0" i="0" u="none" strike="noStrike" kern="1200" baseline="0" dirty="0" smtClean="0">
                <a:solidFill>
                  <a:schemeClr val="tx1"/>
                </a:solidFill>
                <a:latin typeface="+mn-lt"/>
                <a:ea typeface="+mn-ea"/>
                <a:cs typeface="+mn-cs"/>
              </a:rPr>
              <a:t>Then I’ll go into some of those key features that you’ve really got to start off with, kind of the A-B-Cs of Angular if you will, so Directives, Filters and two-way Data Binding which is just awesome. </a:t>
            </a:r>
          </a:p>
          <a:p>
            <a:r>
              <a:rPr lang="en-US" sz="1200" b="0" i="0" u="none" strike="noStrike" kern="1200" baseline="0" dirty="0" smtClean="0">
                <a:solidFill>
                  <a:schemeClr val="tx1"/>
                </a:solidFill>
                <a:latin typeface="+mn-lt"/>
                <a:ea typeface="+mn-ea"/>
                <a:cs typeface="+mn-cs"/>
              </a:rPr>
              <a:t>I’m a big fan of some of the other scripts out there – like </a:t>
            </a:r>
            <a:r>
              <a:rPr lang="en-US" sz="1200" b="1" i="1" u="none" strike="noStrike" kern="1200" baseline="0" dirty="0" err="1" smtClean="0">
                <a:solidFill>
                  <a:schemeClr val="tx1"/>
                </a:solidFill>
                <a:latin typeface="+mn-lt"/>
                <a:ea typeface="+mn-ea"/>
                <a:cs typeface="+mn-cs"/>
              </a:rPr>
              <a:t>KnockoutJS</a:t>
            </a:r>
            <a:r>
              <a:rPr lang="en-US" sz="1200" b="1"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an example - but you’re going to see that Angular is a true framework. It’s not just a library that does maybe one or two things: it actually can do a LOT of different things. </a:t>
            </a:r>
          </a:p>
          <a:p>
            <a:r>
              <a:rPr lang="en-US" sz="1200" b="0" i="0" u="none" strike="noStrike" kern="1200" baseline="0" dirty="0" smtClean="0">
                <a:solidFill>
                  <a:schemeClr val="tx1"/>
                </a:solidFill>
                <a:latin typeface="+mn-lt"/>
                <a:ea typeface="+mn-ea"/>
                <a:cs typeface="+mn-cs"/>
              </a:rPr>
              <a:t>Once we get through the Directives, Filters and Data Binding we’re going to talk about Views, Controllers and Scope. </a:t>
            </a:r>
          </a:p>
          <a:p>
            <a:r>
              <a:rPr lang="en-US" sz="1200" b="0" i="0" u="none" strike="noStrike" kern="1200" baseline="0" dirty="0" smtClean="0">
                <a:solidFill>
                  <a:schemeClr val="tx1"/>
                </a:solidFill>
                <a:latin typeface="+mn-lt"/>
                <a:ea typeface="+mn-ea"/>
                <a:cs typeface="+mn-cs"/>
              </a:rPr>
              <a:t>And then we’ll wrap up with Modules, and we’ll talk about how all this other stuff fits into modules, and then we’ll get into some SPA concepts like Routes and even Factories for sharing data and using data.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774518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55</a:t>
            </a:fld>
            <a:endParaRPr lang="en-US"/>
          </a:p>
        </p:txBody>
      </p:sp>
    </p:spTree>
    <p:extLst>
      <p:ext uri="{BB962C8B-B14F-4D97-AF65-F5344CB8AC3E}">
        <p14:creationId xmlns:p14="http://schemas.microsoft.com/office/powerpoint/2010/main" val="3147366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56</a:t>
            </a:fld>
            <a:endParaRPr lang="en-US"/>
          </a:p>
        </p:txBody>
      </p:sp>
    </p:spTree>
    <p:extLst>
      <p:ext uri="{BB962C8B-B14F-4D97-AF65-F5344CB8AC3E}">
        <p14:creationId xmlns:p14="http://schemas.microsoft.com/office/powerpoint/2010/main" val="1737968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57</a:t>
            </a:fld>
            <a:endParaRPr lang="en-US"/>
          </a:p>
        </p:txBody>
      </p:sp>
    </p:spTree>
    <p:extLst>
      <p:ext uri="{BB962C8B-B14F-4D97-AF65-F5344CB8AC3E}">
        <p14:creationId xmlns:p14="http://schemas.microsoft.com/office/powerpoint/2010/main" val="29695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58</a:t>
            </a:fld>
            <a:endParaRPr lang="en-US"/>
          </a:p>
        </p:txBody>
      </p:sp>
    </p:spTree>
    <p:extLst>
      <p:ext uri="{BB962C8B-B14F-4D97-AF65-F5344CB8AC3E}">
        <p14:creationId xmlns:p14="http://schemas.microsoft.com/office/powerpoint/2010/main" val="306864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1. </a:t>
            </a:r>
            <a:r>
              <a:rPr lang="zh-TW" altLang="en-US" sz="1200" b="0" i="0" u="none" strike="noStrike" kern="1200" baseline="0" dirty="0" smtClean="0">
                <a:solidFill>
                  <a:schemeClr val="tx1"/>
                </a:solidFill>
                <a:latin typeface="+mn-lt"/>
                <a:ea typeface="+mn-ea"/>
                <a:cs typeface="+mn-cs"/>
              </a:rPr>
              <a:t>我們會</a:t>
            </a:r>
            <a:r>
              <a:rPr lang="en-US" altLang="zh-TW" sz="1200" b="0" i="0" u="none" strike="noStrike" kern="1200" baseline="0" dirty="0" smtClean="0">
                <a:solidFill>
                  <a:schemeClr val="tx1"/>
                </a:solidFill>
                <a:latin typeface="+mn-lt"/>
                <a:ea typeface="+mn-ea"/>
                <a:cs typeface="+mn-cs"/>
              </a:rPr>
              <a:t>100%</a:t>
            </a:r>
            <a:r>
              <a:rPr lang="zh-TW" altLang="en-US" sz="1200" b="0" i="0" u="none" strike="noStrike" kern="1200" baseline="0" dirty="0" smtClean="0">
                <a:solidFill>
                  <a:schemeClr val="tx1"/>
                </a:solidFill>
                <a:latin typeface="+mn-lt"/>
                <a:ea typeface="+mn-ea"/>
                <a:cs typeface="+mn-cs"/>
              </a:rPr>
              <a:t>著重在</a:t>
            </a:r>
            <a:r>
              <a:rPr lang="en-US" sz="1200" b="0" i="0" u="none" strike="noStrike" kern="1200" baseline="0" dirty="0" err="1" smtClean="0">
                <a:solidFill>
                  <a:schemeClr val="tx1"/>
                </a:solidFill>
                <a:latin typeface="+mn-lt"/>
                <a:ea typeface="+mn-ea"/>
                <a:cs typeface="+mn-cs"/>
              </a:rPr>
              <a:t>AngularJS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 </a:t>
            </a:r>
            <a:r>
              <a:rPr lang="zh-TW" altLang="en-US" sz="1200" b="0" i="0" u="none" strike="noStrike" kern="1200" baseline="0" dirty="0" smtClean="0">
                <a:solidFill>
                  <a:schemeClr val="tx1"/>
                </a:solidFill>
                <a:latin typeface="+mn-lt"/>
                <a:ea typeface="+mn-ea"/>
                <a:cs typeface="+mn-cs"/>
              </a:rPr>
              <a:t>在短短的一個半小時裡沒辦法把</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的所有特色都詳細的介紹</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3. </a:t>
            </a:r>
            <a:r>
              <a:rPr lang="zh-TW" altLang="en-US" sz="1200" b="0" i="0" u="none" strike="noStrike" kern="1200" baseline="0" dirty="0" smtClean="0">
                <a:solidFill>
                  <a:schemeClr val="tx1"/>
                </a:solidFill>
                <a:latin typeface="+mn-lt"/>
                <a:ea typeface="+mn-ea"/>
                <a:cs typeface="+mn-cs"/>
              </a:rPr>
              <a:t>如果對</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想要了解的更詳細的</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可以到</a:t>
            </a:r>
            <a:r>
              <a:rPr lang="en-US" altLang="zh-TW" sz="1200" b="0" i="0" u="none" strike="noStrike" kern="1200" baseline="0" dirty="0" err="1" smtClean="0">
                <a:solidFill>
                  <a:schemeClr val="tx1"/>
                </a:solidFill>
                <a:latin typeface="+mn-lt"/>
                <a:ea typeface="+mn-ea"/>
                <a:cs typeface="+mn-cs"/>
              </a:rPr>
              <a:t>AngularJs</a:t>
            </a:r>
            <a:r>
              <a:rPr lang="zh-TW" altLang="en-US" sz="1200" b="0" i="0" u="none" strike="noStrike" kern="1200" baseline="0" dirty="0" smtClean="0">
                <a:solidFill>
                  <a:schemeClr val="tx1"/>
                </a:solidFill>
                <a:latin typeface="+mn-lt"/>
                <a:ea typeface="+mn-ea"/>
                <a:cs typeface="+mn-cs"/>
              </a:rPr>
              <a:t>的網站。上面有詳細的文件</a:t>
            </a:r>
            <a:r>
              <a:rPr lang="en-US" altLang="zh-TW" sz="1200" b="0" i="0" u="none" strike="noStrike" kern="1200" baseline="0" dirty="0" smtClean="0">
                <a:solidFill>
                  <a:schemeClr val="tx1"/>
                </a:solidFill>
                <a:latin typeface="+mn-lt"/>
                <a:ea typeface="+mn-ea"/>
                <a:cs typeface="+mn-cs"/>
              </a:rPr>
              <a:t>, </a:t>
            </a:r>
            <a:r>
              <a:rPr lang="zh-TW" altLang="en-US" sz="1200" b="0" i="0" u="none" strike="noStrike" kern="1200" baseline="0" dirty="0" smtClean="0">
                <a:solidFill>
                  <a:schemeClr val="tx1"/>
                </a:solidFill>
                <a:latin typeface="+mn-lt"/>
                <a:ea typeface="+mn-ea"/>
                <a:cs typeface="+mn-cs"/>
              </a:rPr>
              <a:t>範例及</a:t>
            </a:r>
            <a:r>
              <a:rPr lang="en-US" altLang="zh-TW" sz="1200" b="0" i="0" u="none" strike="noStrike" kern="1200" baseline="0" dirty="0" smtClean="0">
                <a:solidFill>
                  <a:schemeClr val="tx1"/>
                </a:solidFill>
                <a:latin typeface="+mn-lt"/>
                <a:ea typeface="+mn-ea"/>
                <a:cs typeface="+mn-cs"/>
              </a:rPr>
              <a:t>API</a:t>
            </a:r>
            <a:r>
              <a:rPr lang="zh-TW" altLang="en-US" sz="1200" b="0" i="0" u="none" strike="noStrike" kern="1200" baseline="0" dirty="0" smtClean="0">
                <a:solidFill>
                  <a:schemeClr val="tx1"/>
                </a:solidFill>
                <a:latin typeface="+mn-lt"/>
                <a:ea typeface="+mn-ea"/>
                <a:cs typeface="+mn-cs"/>
              </a:rPr>
              <a:t>講說。</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7</a:t>
            </a:fld>
            <a:endParaRPr lang="en-US"/>
          </a:p>
        </p:txBody>
      </p:sp>
    </p:spTree>
    <p:extLst>
      <p:ext uri="{BB962C8B-B14F-4D97-AF65-F5344CB8AC3E}">
        <p14:creationId xmlns:p14="http://schemas.microsoft.com/office/powerpoint/2010/main" val="227219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網路上有一個人在他的</a:t>
            </a:r>
            <a:r>
              <a:rPr lang="en-US" altLang="zh-TW" dirty="0" smtClean="0"/>
              <a:t>Blog</a:t>
            </a:r>
            <a:r>
              <a:rPr lang="zh-TW" altLang="en-US" dirty="0" smtClean="0"/>
              <a:t>上</a:t>
            </a:r>
            <a:r>
              <a:rPr lang="en-US" altLang="zh-TW" dirty="0" smtClean="0"/>
              <a:t>post</a:t>
            </a:r>
            <a:r>
              <a:rPr lang="zh-TW" altLang="en-US" dirty="0" smtClean="0"/>
              <a:t>了一篇他學習</a:t>
            </a:r>
            <a:r>
              <a:rPr lang="en-US" altLang="zh-TW" dirty="0" err="1" smtClean="0"/>
              <a:t>AngularJS</a:t>
            </a:r>
            <a:r>
              <a:rPr lang="zh-TW" altLang="en-US" dirty="0" smtClean="0"/>
              <a:t>的感覺</a:t>
            </a:r>
            <a:r>
              <a:rPr lang="en-US" altLang="zh-TW" dirty="0" smtClean="0"/>
              <a:t>:</a:t>
            </a:r>
          </a:p>
          <a:p>
            <a:endParaRPr lang="en-US" altLang="zh-TW" dirty="0" smtClean="0"/>
          </a:p>
          <a:p>
            <a:r>
              <a:rPr lang="zh-TW" altLang="en-US" dirty="0" smtClean="0"/>
              <a:t>階段</a:t>
            </a:r>
            <a:r>
              <a:rPr lang="en-US" altLang="zh-TW" dirty="0" smtClean="0"/>
              <a:t>1: </a:t>
            </a:r>
            <a:r>
              <a:rPr lang="zh-TW" altLang="en-US" dirty="0" smtClean="0"/>
              <a:t>這太棒了</a:t>
            </a:r>
            <a:r>
              <a:rPr lang="en-US" altLang="zh-TW" dirty="0" smtClean="0"/>
              <a:t>!</a:t>
            </a:r>
          </a:p>
          <a:p>
            <a:r>
              <a:rPr lang="en-US" dirty="0" smtClean="0"/>
              <a:t>…</a:t>
            </a:r>
            <a:r>
              <a:rPr lang="zh-TW" altLang="en-US" dirty="0" smtClean="0"/>
              <a:t>靠</a:t>
            </a:r>
            <a:r>
              <a:rPr lang="en-US" altLang="zh-TW" dirty="0" smtClean="0"/>
              <a:t>! </a:t>
            </a:r>
            <a:r>
              <a:rPr lang="zh-TW" altLang="en-US" dirty="0" smtClean="0"/>
              <a:t>這是啥東西呀</a:t>
            </a:r>
            <a:r>
              <a:rPr lang="en-US" altLang="zh-TW" dirty="0" smtClean="0"/>
              <a:t>!</a:t>
            </a:r>
          </a:p>
          <a:p>
            <a:endParaRPr lang="en-US" dirty="0" smtClean="0"/>
          </a:p>
          <a:p>
            <a:r>
              <a:rPr lang="zh-TW" altLang="en-US" dirty="0" smtClean="0"/>
              <a:t>階段</a:t>
            </a:r>
            <a:r>
              <a:rPr lang="en-US" altLang="zh-TW" dirty="0" smtClean="0"/>
              <a:t>2: </a:t>
            </a:r>
            <a:r>
              <a:rPr lang="zh-TW" altLang="en-US" dirty="0" smtClean="0"/>
              <a:t>嗯</a:t>
            </a:r>
            <a:r>
              <a:rPr lang="en-US" altLang="zh-TW" dirty="0" smtClean="0"/>
              <a:t>~!</a:t>
            </a:r>
            <a:r>
              <a:rPr lang="zh-TW" altLang="en-US" dirty="0" smtClean="0"/>
              <a:t>不賴喔</a:t>
            </a:r>
            <a:r>
              <a:rPr lang="en-US" altLang="zh-TW" dirty="0" smtClean="0"/>
              <a:t>!</a:t>
            </a:r>
          </a:p>
          <a:p>
            <a:r>
              <a:rPr lang="en-US" dirty="0" smtClean="0"/>
              <a:t>…</a:t>
            </a:r>
            <a:r>
              <a:rPr lang="zh-TW" altLang="en-US" dirty="0" smtClean="0"/>
              <a:t>機車</a:t>
            </a:r>
            <a:r>
              <a:rPr lang="en-US" altLang="zh-TW" dirty="0" smtClean="0"/>
              <a:t>! Google</a:t>
            </a:r>
            <a:r>
              <a:rPr lang="zh-TW" altLang="en-US" dirty="0" smtClean="0"/>
              <a:t>幹嘛把它搞的這麼複雜啦</a:t>
            </a:r>
            <a:r>
              <a:rPr lang="en-US" altLang="zh-TW" dirty="0" smtClean="0"/>
              <a:t>, </a:t>
            </a:r>
            <a:r>
              <a:rPr lang="zh-TW" altLang="en-US" dirty="0" smtClean="0"/>
              <a:t>開啥玩笑</a:t>
            </a:r>
            <a:r>
              <a:rPr lang="en-US" altLang="zh-TW" dirty="0" smtClean="0"/>
              <a:t>, </a:t>
            </a:r>
            <a:r>
              <a:rPr lang="zh-TW" altLang="en-US" dirty="0" smtClean="0"/>
              <a:t>這誰學的會</a:t>
            </a:r>
            <a:r>
              <a:rPr lang="en-US" altLang="zh-TW" dirty="0" smtClean="0"/>
              <a:t>!</a:t>
            </a:r>
          </a:p>
          <a:p>
            <a:endParaRPr lang="en-US" dirty="0" smtClean="0"/>
          </a:p>
          <a:p>
            <a:r>
              <a:rPr lang="zh-TW" altLang="en-US" dirty="0" smtClean="0"/>
              <a:t>階段</a:t>
            </a:r>
            <a:r>
              <a:rPr lang="en-US" altLang="zh-TW" dirty="0" smtClean="0"/>
              <a:t>3: </a:t>
            </a:r>
            <a:r>
              <a:rPr lang="zh-TW" altLang="en-US" dirty="0" smtClean="0"/>
              <a:t>這東西實在是太酷了</a:t>
            </a:r>
            <a:r>
              <a:rPr lang="en-US" altLang="zh-TW" dirty="0" smtClean="0"/>
              <a:t>!</a:t>
            </a:r>
          </a:p>
          <a:p>
            <a:r>
              <a:rPr lang="en-US" dirty="0" smtClean="0"/>
              <a:t>…</a:t>
            </a:r>
            <a:r>
              <a:rPr lang="zh-TW" altLang="en-US" dirty="0" smtClean="0"/>
              <a:t>完蛋了</a:t>
            </a:r>
            <a:r>
              <a:rPr lang="en-US" altLang="zh-TW" dirty="0" smtClean="0"/>
              <a:t>, </a:t>
            </a:r>
            <a:r>
              <a:rPr lang="zh-TW" altLang="en-US" dirty="0" smtClean="0"/>
              <a:t>選</a:t>
            </a:r>
            <a:r>
              <a:rPr lang="en-US" altLang="zh-TW" dirty="0" err="1" smtClean="0"/>
              <a:t>AngularJS</a:t>
            </a:r>
            <a:r>
              <a:rPr lang="zh-TW" altLang="en-US" dirty="0" smtClean="0"/>
              <a:t>看來是選錯了</a:t>
            </a:r>
            <a:r>
              <a:rPr lang="en-US" altLang="zh-TW" dirty="0" smtClean="0"/>
              <a:t>, </a:t>
            </a:r>
            <a:r>
              <a:rPr lang="zh-TW" altLang="en-US" dirty="0" smtClean="0"/>
              <a:t>我們應該會去用</a:t>
            </a:r>
            <a:r>
              <a:rPr lang="en-US" altLang="zh-TW" dirty="0" smtClean="0"/>
              <a:t>Backbone!!</a:t>
            </a:r>
            <a:br>
              <a:rPr lang="en-US" altLang="zh-TW" dirty="0" smtClean="0"/>
            </a:br>
            <a:endParaRPr lang="en-US" altLang="zh-TW" dirty="0" smtClean="0"/>
          </a:p>
          <a:p>
            <a:r>
              <a:rPr lang="zh-TW" altLang="en-US" dirty="0" smtClean="0"/>
              <a:t>階段</a:t>
            </a:r>
            <a:r>
              <a:rPr lang="en-US" altLang="zh-TW" dirty="0" smtClean="0"/>
              <a:t>4: </a:t>
            </a:r>
            <a:r>
              <a:rPr lang="zh-TW" altLang="en-US" dirty="0" smtClean="0"/>
              <a:t>天啊</a:t>
            </a:r>
            <a:r>
              <a:rPr lang="en-US" altLang="zh-TW" dirty="0" smtClean="0"/>
              <a:t>, </a:t>
            </a:r>
            <a:r>
              <a:rPr lang="zh-TW" altLang="en-US" dirty="0" smtClean="0"/>
              <a:t>這這這</a:t>
            </a:r>
            <a:r>
              <a:rPr lang="en-US" altLang="zh-TW" dirty="0" smtClean="0"/>
              <a:t>…</a:t>
            </a:r>
            <a:r>
              <a:rPr lang="zh-TW" altLang="en-US" dirty="0" smtClean="0"/>
              <a:t>不用它還有天理嗎</a:t>
            </a:r>
            <a:r>
              <a:rPr lang="en-US" altLang="zh-TW" dirty="0" smtClean="0"/>
              <a:t>!</a:t>
            </a:r>
          </a:p>
          <a:p>
            <a:r>
              <a:rPr lang="en-US" dirty="0" smtClean="0"/>
              <a:t>…</a:t>
            </a:r>
            <a:r>
              <a:rPr lang="zh-TW" altLang="en-US" dirty="0" smtClean="0"/>
              <a:t>唉</a:t>
            </a:r>
            <a:r>
              <a:rPr lang="en-US" altLang="zh-TW" dirty="0" smtClean="0"/>
              <a:t>! </a:t>
            </a:r>
            <a:r>
              <a:rPr lang="zh-TW" altLang="en-US" dirty="0" smtClean="0"/>
              <a:t>看來我還是不要在履歷表放</a:t>
            </a:r>
            <a:r>
              <a:rPr lang="en-US" altLang="zh-TW" dirty="0" err="1" smtClean="0"/>
              <a:t>AngularJS</a:t>
            </a:r>
            <a:r>
              <a:rPr lang="zh-TW" altLang="en-US" dirty="0" smtClean="0"/>
              <a:t>的經驗好了</a:t>
            </a:r>
            <a:r>
              <a:rPr lang="en-US" altLang="zh-TW" dirty="0" smtClean="0"/>
              <a:t>!</a:t>
            </a:r>
          </a:p>
          <a:p>
            <a:endParaRPr lang="en-US" dirty="0" smtClean="0"/>
          </a:p>
          <a:p>
            <a:r>
              <a:rPr lang="zh-TW" altLang="en-US" dirty="0" smtClean="0"/>
              <a:t>階段</a:t>
            </a:r>
            <a:r>
              <a:rPr lang="en-US" altLang="zh-TW" dirty="0" smtClean="0"/>
              <a:t>5: </a:t>
            </a:r>
            <a:r>
              <a:rPr lang="zh-TW" altLang="en-US" dirty="0" smtClean="0"/>
              <a:t>這是有史以來最最最棒的</a:t>
            </a:r>
            <a:r>
              <a:rPr lang="en-US" altLang="zh-TW" dirty="0" err="1" smtClean="0"/>
              <a:t>Javascript</a:t>
            </a:r>
            <a:r>
              <a:rPr lang="zh-TW" altLang="en-US" dirty="0" smtClean="0"/>
              <a:t>框架了</a:t>
            </a:r>
            <a:r>
              <a:rPr lang="en-US" altLang="zh-TW" dirty="0" smtClean="0"/>
              <a:t>!</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159896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剛開始的時候</a:t>
            </a:r>
            <a:r>
              <a:rPr lang="en-US" altLang="zh-TW" dirty="0" smtClean="0"/>
              <a:t>, </a:t>
            </a:r>
            <a:r>
              <a:rPr lang="zh-TW" altLang="en-US" dirty="0" smtClean="0"/>
              <a:t>你</a:t>
            </a:r>
            <a:r>
              <a:rPr lang="en-US" altLang="zh-TW" dirty="0" smtClean="0"/>
              <a:t>/</a:t>
            </a:r>
            <a:r>
              <a:rPr lang="zh-TW" altLang="en-US" dirty="0" smtClean="0"/>
              <a:t>妳可能會覺得很沮喪。</a:t>
            </a:r>
            <a:endParaRPr lang="en-US" altLang="zh-TW" dirty="0" smtClean="0"/>
          </a:p>
          <a:p>
            <a:r>
              <a:rPr lang="zh-TW" altLang="en-US" dirty="0" smtClean="0"/>
              <a:t>或許會覺得自己很笨</a:t>
            </a:r>
            <a:r>
              <a:rPr lang="en-US" altLang="zh-TW" dirty="0" smtClean="0"/>
              <a:t>,</a:t>
            </a:r>
            <a:r>
              <a:rPr lang="en-US" altLang="zh-TW" baseline="0" dirty="0" smtClean="0"/>
              <a:t> </a:t>
            </a:r>
            <a:r>
              <a:rPr lang="zh-TW" altLang="en-US" baseline="0" dirty="0" smtClean="0"/>
              <a:t>怎麼都聽不懂或學不會。</a:t>
            </a:r>
            <a:endParaRPr lang="en-US" altLang="zh-TW" baseline="0" dirty="0" smtClean="0"/>
          </a:p>
          <a:p>
            <a:r>
              <a:rPr lang="zh-TW" altLang="en-US" dirty="0" smtClean="0"/>
              <a:t>其實最後你</a:t>
            </a:r>
            <a:r>
              <a:rPr lang="en-US" altLang="zh-TW" dirty="0" smtClean="0"/>
              <a:t>/</a:t>
            </a:r>
            <a:r>
              <a:rPr lang="zh-TW" altLang="en-US" dirty="0" smtClean="0"/>
              <a:t>妳會發現你只是想法上錯了</a:t>
            </a:r>
            <a:r>
              <a:rPr lang="en-US" altLang="zh-TW" dirty="0" smtClean="0"/>
              <a:t>, </a:t>
            </a:r>
            <a:r>
              <a:rPr lang="zh-TW" altLang="en-US" dirty="0" smtClean="0"/>
              <a:t>或是不知道對的方法來學習它</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9</a:t>
            </a:fld>
            <a:endParaRPr lang="en-US"/>
          </a:p>
        </p:txBody>
      </p:sp>
    </p:spTree>
    <p:extLst>
      <p:ext uri="{BB962C8B-B14F-4D97-AF65-F5344CB8AC3E}">
        <p14:creationId xmlns:p14="http://schemas.microsoft.com/office/powerpoint/2010/main" val="95715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累的時候</a:t>
            </a:r>
            <a:r>
              <a:rPr lang="en-US" altLang="zh-TW" dirty="0" smtClean="0"/>
              <a:t>, </a:t>
            </a:r>
            <a:r>
              <a:rPr lang="zh-TW" altLang="en-US" dirty="0" smtClean="0"/>
              <a:t>放鬆一下。</a:t>
            </a:r>
            <a:endParaRPr lang="en-US" altLang="zh-TW" dirty="0" smtClean="0"/>
          </a:p>
          <a:p>
            <a:r>
              <a:rPr lang="zh-TW" altLang="en-US" dirty="0" smtClean="0"/>
              <a:t>待會兒再回來看的時候</a:t>
            </a:r>
            <a:r>
              <a:rPr lang="en-US" altLang="zh-TW" dirty="0" smtClean="0"/>
              <a:t>, </a:t>
            </a:r>
            <a:r>
              <a:rPr lang="zh-TW" altLang="en-US" dirty="0" smtClean="0"/>
              <a:t>說不定你就會變成 </a:t>
            </a:r>
            <a:r>
              <a:rPr lang="en-US" altLang="zh-TW" dirty="0" smtClean="0"/>
              <a:t>“Wow~!</a:t>
            </a:r>
            <a:r>
              <a:rPr lang="zh-TW" altLang="en-US" dirty="0" smtClean="0"/>
              <a:t>這太棒了</a:t>
            </a:r>
            <a:r>
              <a:rPr lang="en-US" altLang="zh-TW" dirty="0" smtClean="0"/>
              <a:t>!”</a:t>
            </a:r>
          </a:p>
          <a:p>
            <a:endParaRPr lang="en-US" dirty="0" smtClean="0"/>
          </a:p>
          <a:p>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truly in my opinion is an awesome framework and so a lot of light bulbs went off. Once that started happening all the pieces fitted in and made total sense to me. </a:t>
            </a:r>
          </a:p>
          <a:p>
            <a:r>
              <a:rPr lang="en-US" sz="1200" b="0" i="0" u="none" strike="noStrike" kern="1200" baseline="0" dirty="0" smtClean="0">
                <a:solidFill>
                  <a:schemeClr val="tx1"/>
                </a:solidFill>
                <a:latin typeface="+mn-lt"/>
                <a:ea typeface="+mn-ea"/>
                <a:cs typeface="+mn-cs"/>
              </a:rPr>
              <a:t>I think it’s like anything. With a new framework: sometimes you catch it instantly when you learn it, and other times you don’t.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What I’m going to do throughout this video is walk you through all the key things that I wish I would have understood more about upfront and hopefully jump-start your </a:t>
            </a:r>
            <a:r>
              <a:rPr lang="en-US" sz="1200" b="0" i="1" u="none" strike="noStrike" kern="1200" baseline="0" dirty="0" err="1" smtClean="0">
                <a:solidFill>
                  <a:schemeClr val="tx1"/>
                </a:solidFill>
                <a:latin typeface="+mn-lt"/>
                <a:ea typeface="+mn-ea"/>
                <a:cs typeface="+mn-cs"/>
              </a:rPr>
              <a:t>AngularJS</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development process. </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1589132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7CC0096-1860-4642-9CD2-0079EA5E7CD1}" type="datetimeFigureOut">
              <a:rPr lang="en-US" smtClean="0"/>
              <a:t>11/27/2014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11/27/2014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11/27/2014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smtClean="0"/>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smtClean="0"/>
              <a:t>Click to edit Master title style</a:t>
            </a:r>
            <a:endParaRPr lang="en-US"/>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37CC0096-1860-4642-9CD2-0079EA5E7CD1}" type="datetimeFigureOut">
              <a:rPr lang="en-US"/>
              <a:pPr/>
              <a:t>11/27/2014</a:t>
            </a:fld>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800">
                <a:solidFill>
                  <a:schemeClr val="tx1">
                    <a:lumMod val="85000"/>
                  </a:schemeClr>
                </a:solidFill>
              </a:defRPr>
            </a:lvl1pPr>
          </a:lstStyle>
          <a:p>
            <a:endParaRP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800">
                <a:solidFill>
                  <a:schemeClr val="tx1">
                    <a:lumMod val="85000"/>
                  </a:schemeClr>
                </a:solidFill>
              </a:defRPr>
            </a:lvl1pPr>
          </a:lstStyle>
          <a:p>
            <a:fld id="{E31375A4-56A4-47D6-9801-1991572033F7}" type="slidenum">
              <a:rPr/>
              <a:pPr/>
              <a:t>‹#›</a:t>
            </a:fld>
            <a:endParaRPr/>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hyperlink" Target="https://angularjs.or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4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25.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25.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AngularJS</a:t>
            </a:r>
            <a:r>
              <a:rPr lang="en-US" dirty="0"/>
              <a:t>：</a:t>
            </a:r>
            <a:r>
              <a:rPr lang="zh-TW" altLang="en-US" dirty="0"/>
              <a:t>入門篇</a:t>
            </a:r>
            <a:endParaRPr dirty="0"/>
          </a:p>
        </p:txBody>
      </p:sp>
      <p:sp>
        <p:nvSpPr>
          <p:cNvPr id="3" name="Subtitle 2"/>
          <p:cNvSpPr>
            <a:spLocks noGrp="1"/>
          </p:cNvSpPr>
          <p:nvPr>
            <p:ph type="subTitle" idx="1"/>
          </p:nvPr>
        </p:nvSpPr>
        <p:spPr/>
        <p:txBody>
          <a:bodyPr/>
          <a:lstStyle/>
          <a:p>
            <a:r>
              <a:rPr lang="zh-TW" altLang="en-US" dirty="0"/>
              <a:t>開發技巧</a:t>
            </a:r>
            <a:r>
              <a:rPr lang="zh-TW" altLang="en-US" dirty="0" smtClean="0"/>
              <a:t>實戰系列</a:t>
            </a:r>
            <a:r>
              <a:rPr lang="en-US" altLang="zh-TW" dirty="0" smtClean="0"/>
              <a:t>(1/6)</a:t>
            </a:r>
            <a:r>
              <a:rPr lang="zh-TW" altLang="en-US" dirty="0" smtClean="0"/>
              <a:t> </a:t>
            </a:r>
            <a:r>
              <a:rPr lang="en-US" altLang="zh-TW" dirty="0"/>
              <a:t>- </a:t>
            </a:r>
            <a:r>
              <a:rPr lang="en-US" altLang="zh-TW" dirty="0" smtClean="0"/>
              <a:t>Web </a:t>
            </a:r>
            <a:r>
              <a:rPr lang="zh-TW" altLang="en-US" dirty="0"/>
              <a:t>前端</a:t>
            </a:r>
            <a:r>
              <a:rPr lang="zh-TW" altLang="en-US" dirty="0" smtClean="0"/>
              <a:t>技術</a:t>
            </a:r>
            <a:endParaRPr lang="en-US" altLang="zh-TW" dirty="0" smtClean="0"/>
          </a:p>
          <a:p>
            <a:r>
              <a:rPr lang="zh-TW" altLang="en-US" dirty="0" smtClean="0"/>
              <a:t>講師</a:t>
            </a:r>
            <a:r>
              <a:rPr lang="en-US" altLang="zh-TW" dirty="0" smtClean="0"/>
              <a:t>: </a:t>
            </a:r>
            <a:r>
              <a:rPr lang="zh-TW" altLang="en-US" dirty="0" smtClean="0"/>
              <a:t>郭二文 </a:t>
            </a:r>
            <a:r>
              <a:rPr lang="en-US" altLang="zh-TW" dirty="0" smtClean="0"/>
              <a:t>(erhwenkuo</a:t>
            </a:r>
            <a:r>
              <a:rPr lang="en-US" altLang="zh-TW" dirty="0" smtClean="0"/>
              <a:t>@gmail.com)</a:t>
            </a:r>
            <a:endParaRPr lang="zh-TW" altLang="en-US" dirty="0"/>
          </a:p>
        </p:txBody>
      </p:sp>
    </p:spTree>
    <p:extLst>
      <p:ext uri="{BB962C8B-B14F-4D97-AF65-F5344CB8AC3E}">
        <p14:creationId xmlns:p14="http://schemas.microsoft.com/office/powerpoint/2010/main" val="242453831"/>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3074" name="Picture 2" descr="http://i2.pinger.pl/pgr119/5fe353da002742684bdf0c5b/chill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1844824"/>
            <a:ext cx="46672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874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1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&amp; Features</a:t>
            </a:r>
            <a:endParaRPr dirty="0"/>
          </a:p>
        </p:txBody>
      </p:sp>
      <p:pic>
        <p:nvPicPr>
          <p:cNvPr id="5" name="Picture 4"/>
          <p:cNvPicPr>
            <a:picLocks noChangeAspect="1"/>
          </p:cNvPicPr>
          <p:nvPr/>
        </p:nvPicPr>
        <p:blipFill>
          <a:blip r:embed="rId2"/>
          <a:stretch>
            <a:fillRect/>
          </a:stretch>
        </p:blipFill>
        <p:spPr>
          <a:xfrm>
            <a:off x="8904312" y="476672"/>
            <a:ext cx="3048000" cy="2319338"/>
          </a:xfrm>
          <a:prstGeom prst="rect">
            <a:avLst/>
          </a:prstGeom>
        </p:spPr>
      </p:pic>
    </p:spTree>
    <p:extLst>
      <p:ext uri="{BB962C8B-B14F-4D97-AF65-F5344CB8AC3E}">
        <p14:creationId xmlns:p14="http://schemas.microsoft.com/office/powerpoint/2010/main" val="3444435236"/>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 (SPA)</a:t>
            </a:r>
            <a:endParaRPr lang="en-US" dirty="0"/>
          </a:p>
        </p:txBody>
      </p:sp>
      <p:pic>
        <p:nvPicPr>
          <p:cNvPr id="3" name="Picture 2"/>
          <p:cNvPicPr>
            <a:picLocks noChangeAspect="1"/>
          </p:cNvPicPr>
          <p:nvPr/>
        </p:nvPicPr>
        <p:blipFill rotWithShape="1">
          <a:blip r:embed="rId3"/>
          <a:srcRect t="14145"/>
          <a:stretch/>
        </p:blipFill>
        <p:spPr>
          <a:xfrm>
            <a:off x="2207568" y="1916832"/>
            <a:ext cx="7208114" cy="4503589"/>
          </a:xfrm>
          <a:prstGeom prst="rect">
            <a:avLst/>
          </a:prstGeom>
        </p:spPr>
      </p:pic>
    </p:spTree>
    <p:extLst>
      <p:ext uri="{BB962C8B-B14F-4D97-AF65-F5344CB8AC3E}">
        <p14:creationId xmlns:p14="http://schemas.microsoft.com/office/powerpoint/2010/main" val="768276210"/>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 with SPAs</a:t>
            </a:r>
            <a:endParaRPr lang="en-US" dirty="0"/>
          </a:p>
        </p:txBody>
      </p:sp>
      <p:grpSp>
        <p:nvGrpSpPr>
          <p:cNvPr id="4" name="Group 3"/>
          <p:cNvGrpSpPr/>
          <p:nvPr/>
        </p:nvGrpSpPr>
        <p:grpSpPr>
          <a:xfrm>
            <a:off x="1085239" y="2201852"/>
            <a:ext cx="3498592"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DOM Manipulation</a:t>
              </a:r>
              <a:endParaRPr lang="en-US" sz="2900" kern="1200" dirty="0"/>
            </a:p>
          </p:txBody>
        </p:sp>
      </p:grpSp>
      <p:grpSp>
        <p:nvGrpSpPr>
          <p:cNvPr id="7" name="Group 6"/>
          <p:cNvGrpSpPr/>
          <p:nvPr/>
        </p:nvGrpSpPr>
        <p:grpSpPr>
          <a:xfrm>
            <a:off x="1085239" y="3405418"/>
            <a:ext cx="3498592" cy="516731"/>
            <a:chOff x="4095" y="480059"/>
            <a:chExt cx="2066925" cy="516731"/>
          </a:xfrm>
          <a:solidFill>
            <a:schemeClr val="accent4">
              <a:lumMod val="60000"/>
              <a:lumOff val="40000"/>
            </a:schemeClr>
          </a:solidFill>
        </p:grpSpPr>
        <p:sp>
          <p:nvSpPr>
            <p:cNvPr id="8" name="Rounded Rectangle 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grpSp>
        <p:nvGrpSpPr>
          <p:cNvPr id="10" name="Group 9"/>
          <p:cNvGrpSpPr/>
          <p:nvPr/>
        </p:nvGrpSpPr>
        <p:grpSpPr>
          <a:xfrm>
            <a:off x="1057356" y="5820399"/>
            <a:ext cx="3526475" cy="516731"/>
            <a:chOff x="4095" y="480059"/>
            <a:chExt cx="2066925" cy="516731"/>
          </a:xfrm>
          <a:solidFill>
            <a:schemeClr val="accent5">
              <a:lumMod val="50000"/>
            </a:schemeClr>
          </a:solidFill>
        </p:grpSpPr>
        <p:sp>
          <p:nvSpPr>
            <p:cNvPr id="11" name="Rounded Rectangle 1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3" name="Group 12"/>
          <p:cNvGrpSpPr/>
          <p:nvPr/>
        </p:nvGrpSpPr>
        <p:grpSpPr>
          <a:xfrm>
            <a:off x="1071706" y="4568453"/>
            <a:ext cx="3512126" cy="516731"/>
            <a:chOff x="4095" y="480059"/>
            <a:chExt cx="2066925" cy="516731"/>
          </a:xfrm>
          <a:solidFill>
            <a:schemeClr val="accent3">
              <a:lumMod val="75000"/>
            </a:schemeClr>
          </a:solidFill>
        </p:grpSpPr>
        <p:sp>
          <p:nvSpPr>
            <p:cNvPr id="14" name="Rounded Rectangle 1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Caching</a:t>
              </a:r>
              <a:endParaRPr lang="en-US" sz="2900" kern="1200" dirty="0"/>
            </a:p>
          </p:txBody>
        </p:sp>
      </p:grpSp>
      <p:grpSp>
        <p:nvGrpSpPr>
          <p:cNvPr id="16" name="Group 15"/>
          <p:cNvGrpSpPr/>
          <p:nvPr/>
        </p:nvGrpSpPr>
        <p:grpSpPr>
          <a:xfrm>
            <a:off x="4942573" y="2196434"/>
            <a:ext cx="3025635" cy="516731"/>
            <a:chOff x="4095" y="480059"/>
            <a:chExt cx="2066925" cy="516731"/>
          </a:xfrm>
          <a:solidFill>
            <a:schemeClr val="accent2"/>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19" name="Group 18"/>
          <p:cNvGrpSpPr/>
          <p:nvPr/>
        </p:nvGrpSpPr>
        <p:grpSpPr>
          <a:xfrm>
            <a:off x="8256240" y="2171582"/>
            <a:ext cx="2952328" cy="516731"/>
            <a:chOff x="4095" y="480059"/>
            <a:chExt cx="2066925" cy="516731"/>
          </a:xfrm>
          <a:solidFill>
            <a:srgbClr val="FF6699"/>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Module Loading</a:t>
              </a:r>
              <a:endParaRPr lang="en-US" sz="2900" kern="1200" dirty="0"/>
            </a:p>
          </p:txBody>
        </p:sp>
      </p:grpSp>
      <p:grpSp>
        <p:nvGrpSpPr>
          <p:cNvPr id="22" name="Group 21"/>
          <p:cNvGrpSpPr/>
          <p:nvPr/>
        </p:nvGrpSpPr>
        <p:grpSpPr>
          <a:xfrm>
            <a:off x="8256240" y="3354876"/>
            <a:ext cx="2952328" cy="516731"/>
            <a:chOff x="4095" y="480059"/>
            <a:chExt cx="2066925" cy="516731"/>
          </a:xfrm>
          <a:solidFill>
            <a:schemeClr val="accent6">
              <a:lumMod val="75000"/>
            </a:schemeClr>
          </a:solidFill>
        </p:grpSpPr>
        <p:sp>
          <p:nvSpPr>
            <p:cNvPr id="23" name="Rounded Rectangle 22"/>
            <p:cNvSpPr/>
            <p:nvPr/>
          </p:nvSpPr>
          <p:spPr>
            <a:xfrm>
              <a:off x="4095" y="480059"/>
              <a:ext cx="2066925" cy="516731"/>
            </a:xfrm>
            <a:prstGeom prst="roundRect">
              <a:avLst>
                <a:gd name="adj" fmla="val 10000"/>
              </a:avLst>
            </a:prstGeom>
            <a:grpFill/>
            <a:ln>
              <a:no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ed Rectangle 4"/>
            <p:cNvSpPr/>
            <p:nvPr/>
          </p:nvSpPr>
          <p:spPr>
            <a:xfrm>
              <a:off x="19230" y="495194"/>
              <a:ext cx="2036655" cy="486461"/>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Object Modeling</a:t>
              </a:r>
              <a:endParaRPr lang="en-US" sz="2900" kern="1200" dirty="0"/>
            </a:p>
          </p:txBody>
        </p:sp>
      </p:grpSp>
      <p:grpSp>
        <p:nvGrpSpPr>
          <p:cNvPr id="25" name="Group 24"/>
          <p:cNvGrpSpPr/>
          <p:nvPr/>
        </p:nvGrpSpPr>
        <p:grpSpPr>
          <a:xfrm>
            <a:off x="8241024" y="4568452"/>
            <a:ext cx="2967544" cy="516731"/>
            <a:chOff x="4095" y="480059"/>
            <a:chExt cx="2066925" cy="516731"/>
          </a:xfrm>
        </p:grpSpPr>
        <p:sp>
          <p:nvSpPr>
            <p:cNvPr id="26" name="Rounded Rectangle 25"/>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Ajax/Promises</a:t>
              </a:r>
              <a:endParaRPr lang="en-US" sz="2900" kern="1200" dirty="0"/>
            </a:p>
          </p:txBody>
        </p:sp>
      </p:grpSp>
      <p:grpSp>
        <p:nvGrpSpPr>
          <p:cNvPr id="29" name="Group 28"/>
          <p:cNvGrpSpPr/>
          <p:nvPr/>
        </p:nvGrpSpPr>
        <p:grpSpPr>
          <a:xfrm>
            <a:off x="8277858" y="5784120"/>
            <a:ext cx="2930710" cy="516731"/>
            <a:chOff x="4095" y="480059"/>
            <a:chExt cx="2066925" cy="516731"/>
          </a:xfrm>
          <a:solidFill>
            <a:srgbClr val="0070C0"/>
          </a:solidFill>
        </p:grpSpPr>
        <p:sp>
          <p:nvSpPr>
            <p:cNvPr id="30" name="Rounded Rectangle 2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 Loading</a:t>
              </a:r>
              <a:endParaRPr lang="en-US" sz="2900" kern="1200" dirty="0"/>
            </a:p>
          </p:txBody>
        </p:sp>
      </p:grpSp>
      <p:pic>
        <p:nvPicPr>
          <p:cNvPr id="4104" name="Picture 8" descr="http://img.thesun.co.uk/aidemitlum/archive/01462/daredevil-5323_146212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727" y="2947211"/>
            <a:ext cx="2981325" cy="35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6826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1000" fill="hold"/>
                                        <p:tgtEl>
                                          <p:spTgt spid="19"/>
                                        </p:tgtEl>
                                        <p:attrNameLst>
                                          <p:attrName>ppt_w</p:attrName>
                                        </p:attrNameLst>
                                      </p:cBhvr>
                                      <p:tavLst>
                                        <p:tav tm="0">
                                          <p:val>
                                            <p:fltVal val="0"/>
                                          </p:val>
                                        </p:tav>
                                        <p:tav tm="100000">
                                          <p:val>
                                            <p:strVal val="#ppt_w"/>
                                          </p:val>
                                        </p:tav>
                                      </p:tavLst>
                                    </p:anim>
                                    <p:anim calcmode="lin" valueType="num">
                                      <p:cBhvr>
                                        <p:cTn id="24" dur="1000" fill="hold"/>
                                        <p:tgtEl>
                                          <p:spTgt spid="19"/>
                                        </p:tgtEl>
                                        <p:attrNameLst>
                                          <p:attrName>ppt_h</p:attrName>
                                        </p:attrNameLst>
                                      </p:cBhvr>
                                      <p:tavLst>
                                        <p:tav tm="0">
                                          <p:val>
                                            <p:fltVal val="0"/>
                                          </p:val>
                                        </p:tav>
                                        <p:tav tm="100000">
                                          <p:val>
                                            <p:strVal val="#ppt_h"/>
                                          </p:val>
                                        </p:tav>
                                      </p:tavLst>
                                    </p:anim>
                                    <p:anim calcmode="lin" valueType="num">
                                      <p:cBhvr>
                                        <p:cTn id="25" dur="1000" fill="hold"/>
                                        <p:tgtEl>
                                          <p:spTgt spid="19"/>
                                        </p:tgtEl>
                                        <p:attrNameLst>
                                          <p:attrName>style.rotation</p:attrName>
                                        </p:attrNameLst>
                                      </p:cBhvr>
                                      <p:tavLst>
                                        <p:tav tm="0">
                                          <p:val>
                                            <p:fltVal val="90"/>
                                          </p:val>
                                        </p:tav>
                                        <p:tav tm="100000">
                                          <p:val>
                                            <p:fltVal val="0"/>
                                          </p:val>
                                        </p:tav>
                                      </p:tavLst>
                                    </p:anim>
                                    <p:animEffect transition="in" filter="fade">
                                      <p:cBhvr>
                                        <p:cTn id="26" dur="10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1000" fill="hold"/>
                                        <p:tgtEl>
                                          <p:spTgt spid="22"/>
                                        </p:tgtEl>
                                        <p:attrNameLst>
                                          <p:attrName>ppt_w</p:attrName>
                                        </p:attrNameLst>
                                      </p:cBhvr>
                                      <p:tavLst>
                                        <p:tav tm="0">
                                          <p:val>
                                            <p:fltVal val="0"/>
                                          </p:val>
                                        </p:tav>
                                        <p:tav tm="100000">
                                          <p:val>
                                            <p:strVal val="#ppt_w"/>
                                          </p:val>
                                        </p:tav>
                                      </p:tavLst>
                                    </p:anim>
                                    <p:anim calcmode="lin" valueType="num">
                                      <p:cBhvr>
                                        <p:cTn id="40" dur="1000" fill="hold"/>
                                        <p:tgtEl>
                                          <p:spTgt spid="22"/>
                                        </p:tgtEl>
                                        <p:attrNameLst>
                                          <p:attrName>ppt_h</p:attrName>
                                        </p:attrNameLst>
                                      </p:cBhvr>
                                      <p:tavLst>
                                        <p:tav tm="0">
                                          <p:val>
                                            <p:fltVal val="0"/>
                                          </p:val>
                                        </p:tav>
                                        <p:tav tm="100000">
                                          <p:val>
                                            <p:strVal val="#ppt_h"/>
                                          </p:val>
                                        </p:tav>
                                      </p:tavLst>
                                    </p:anim>
                                    <p:anim calcmode="lin" valueType="num">
                                      <p:cBhvr>
                                        <p:cTn id="41" dur="1000" fill="hold"/>
                                        <p:tgtEl>
                                          <p:spTgt spid="22"/>
                                        </p:tgtEl>
                                        <p:attrNameLst>
                                          <p:attrName>style.rotation</p:attrName>
                                        </p:attrNameLst>
                                      </p:cBhvr>
                                      <p:tavLst>
                                        <p:tav tm="0">
                                          <p:val>
                                            <p:fltVal val="90"/>
                                          </p:val>
                                        </p:tav>
                                        <p:tav tm="100000">
                                          <p:val>
                                            <p:fltVal val="0"/>
                                          </p:val>
                                        </p:tav>
                                      </p:tavLst>
                                    </p:anim>
                                    <p:animEffect transition="in" filter="fade">
                                      <p:cBhvr>
                                        <p:cTn id="42" dur="10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1000" fill="hold"/>
                                        <p:tgtEl>
                                          <p:spTgt spid="25"/>
                                        </p:tgtEl>
                                        <p:attrNameLst>
                                          <p:attrName>ppt_w</p:attrName>
                                        </p:attrNameLst>
                                      </p:cBhvr>
                                      <p:tavLst>
                                        <p:tav tm="0">
                                          <p:val>
                                            <p:fltVal val="0"/>
                                          </p:val>
                                        </p:tav>
                                        <p:tav tm="100000">
                                          <p:val>
                                            <p:strVal val="#ppt_w"/>
                                          </p:val>
                                        </p:tav>
                                      </p:tavLst>
                                    </p:anim>
                                    <p:anim calcmode="lin" valueType="num">
                                      <p:cBhvr>
                                        <p:cTn id="56" dur="1000" fill="hold"/>
                                        <p:tgtEl>
                                          <p:spTgt spid="25"/>
                                        </p:tgtEl>
                                        <p:attrNameLst>
                                          <p:attrName>ppt_h</p:attrName>
                                        </p:attrNameLst>
                                      </p:cBhvr>
                                      <p:tavLst>
                                        <p:tav tm="0">
                                          <p:val>
                                            <p:fltVal val="0"/>
                                          </p:val>
                                        </p:tav>
                                        <p:tav tm="100000">
                                          <p:val>
                                            <p:strVal val="#ppt_h"/>
                                          </p:val>
                                        </p:tav>
                                      </p:tavLst>
                                    </p:anim>
                                    <p:anim calcmode="lin" valueType="num">
                                      <p:cBhvr>
                                        <p:cTn id="57" dur="1000" fill="hold"/>
                                        <p:tgtEl>
                                          <p:spTgt spid="25"/>
                                        </p:tgtEl>
                                        <p:attrNameLst>
                                          <p:attrName>style.rotation</p:attrName>
                                        </p:attrNameLst>
                                      </p:cBhvr>
                                      <p:tavLst>
                                        <p:tav tm="0">
                                          <p:val>
                                            <p:fltVal val="90"/>
                                          </p:val>
                                        </p:tav>
                                        <p:tav tm="100000">
                                          <p:val>
                                            <p:fltVal val="0"/>
                                          </p:val>
                                        </p:tav>
                                      </p:tavLst>
                                    </p:anim>
                                    <p:animEffect transition="in" filter="fade">
                                      <p:cBhvr>
                                        <p:cTn id="58" dur="10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1000" fill="hold"/>
                                        <p:tgtEl>
                                          <p:spTgt spid="10"/>
                                        </p:tgtEl>
                                        <p:attrNameLst>
                                          <p:attrName>ppt_w</p:attrName>
                                        </p:attrNameLst>
                                      </p:cBhvr>
                                      <p:tavLst>
                                        <p:tav tm="0">
                                          <p:val>
                                            <p:fltVal val="0"/>
                                          </p:val>
                                        </p:tav>
                                        <p:tav tm="100000">
                                          <p:val>
                                            <p:strVal val="#ppt_w"/>
                                          </p:val>
                                        </p:tav>
                                      </p:tavLst>
                                    </p:anim>
                                    <p:anim calcmode="lin" valueType="num">
                                      <p:cBhvr>
                                        <p:cTn id="64" dur="1000" fill="hold"/>
                                        <p:tgtEl>
                                          <p:spTgt spid="10"/>
                                        </p:tgtEl>
                                        <p:attrNameLst>
                                          <p:attrName>ppt_h</p:attrName>
                                        </p:attrNameLst>
                                      </p:cBhvr>
                                      <p:tavLst>
                                        <p:tav tm="0">
                                          <p:val>
                                            <p:fltVal val="0"/>
                                          </p:val>
                                        </p:tav>
                                        <p:tav tm="100000">
                                          <p:val>
                                            <p:strVal val="#ppt_h"/>
                                          </p:val>
                                        </p:tav>
                                      </p:tavLst>
                                    </p:anim>
                                    <p:anim calcmode="lin" valueType="num">
                                      <p:cBhvr>
                                        <p:cTn id="65" dur="1000" fill="hold"/>
                                        <p:tgtEl>
                                          <p:spTgt spid="10"/>
                                        </p:tgtEl>
                                        <p:attrNameLst>
                                          <p:attrName>style.rotation</p:attrName>
                                        </p:attrNameLst>
                                      </p:cBhvr>
                                      <p:tavLst>
                                        <p:tav tm="0">
                                          <p:val>
                                            <p:fltVal val="90"/>
                                          </p:val>
                                        </p:tav>
                                        <p:tav tm="100000">
                                          <p:val>
                                            <p:fltVal val="0"/>
                                          </p:val>
                                        </p:tav>
                                      </p:tavLst>
                                    </p:anim>
                                    <p:animEffect transition="in" filter="fade">
                                      <p:cBhvr>
                                        <p:cTn id="66" dur="10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1000" fill="hold"/>
                                        <p:tgtEl>
                                          <p:spTgt spid="29"/>
                                        </p:tgtEl>
                                        <p:attrNameLst>
                                          <p:attrName>ppt_w</p:attrName>
                                        </p:attrNameLst>
                                      </p:cBhvr>
                                      <p:tavLst>
                                        <p:tav tm="0">
                                          <p:val>
                                            <p:fltVal val="0"/>
                                          </p:val>
                                        </p:tav>
                                        <p:tav tm="100000">
                                          <p:val>
                                            <p:strVal val="#ppt_w"/>
                                          </p:val>
                                        </p:tav>
                                      </p:tavLst>
                                    </p:anim>
                                    <p:anim calcmode="lin" valueType="num">
                                      <p:cBhvr>
                                        <p:cTn id="72" dur="1000" fill="hold"/>
                                        <p:tgtEl>
                                          <p:spTgt spid="29"/>
                                        </p:tgtEl>
                                        <p:attrNameLst>
                                          <p:attrName>ppt_h</p:attrName>
                                        </p:attrNameLst>
                                      </p:cBhvr>
                                      <p:tavLst>
                                        <p:tav tm="0">
                                          <p:val>
                                            <p:fltVal val="0"/>
                                          </p:val>
                                        </p:tav>
                                        <p:tav tm="100000">
                                          <p:val>
                                            <p:strVal val="#ppt_h"/>
                                          </p:val>
                                        </p:tav>
                                      </p:tavLst>
                                    </p:anim>
                                    <p:anim calcmode="lin" valueType="num">
                                      <p:cBhvr>
                                        <p:cTn id="73" dur="1000" fill="hold"/>
                                        <p:tgtEl>
                                          <p:spTgt spid="29"/>
                                        </p:tgtEl>
                                        <p:attrNameLst>
                                          <p:attrName>style.rotation</p:attrName>
                                        </p:attrNameLst>
                                      </p:cBhvr>
                                      <p:tavLst>
                                        <p:tav tm="0">
                                          <p:val>
                                            <p:fltVal val="90"/>
                                          </p:val>
                                        </p:tav>
                                        <p:tav tm="100000">
                                          <p:val>
                                            <p:fltVal val="0"/>
                                          </p:val>
                                        </p:tav>
                                      </p:tavLst>
                                    </p:anim>
                                    <p:animEffect transition="in" filter="fade">
                                      <p:cBhvr>
                                        <p:cTn id="74" dur="10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nodeType="clickEffect">
                                  <p:stCondLst>
                                    <p:cond delay="0"/>
                                  </p:stCondLst>
                                  <p:childTnLst>
                                    <p:set>
                                      <p:cBhvr>
                                        <p:cTn id="78" dur="1" fill="hold">
                                          <p:stCondLst>
                                            <p:cond delay="0"/>
                                          </p:stCondLst>
                                        </p:cTn>
                                        <p:tgtEl>
                                          <p:spTgt spid="4104"/>
                                        </p:tgtEl>
                                        <p:attrNameLst>
                                          <p:attrName>style.visibility</p:attrName>
                                        </p:attrNameLst>
                                      </p:cBhvr>
                                      <p:to>
                                        <p:strVal val="visible"/>
                                      </p:to>
                                    </p:set>
                                    <p:animEffect transition="in" filter="fade">
                                      <p:cBhvr>
                                        <p:cTn id="79" dur="2000"/>
                                        <p:tgtEl>
                                          <p:spTgt spid="4104"/>
                                        </p:tgtEl>
                                      </p:cBhvr>
                                    </p:animEffect>
                                    <p:anim calcmode="lin" valueType="num">
                                      <p:cBhvr>
                                        <p:cTn id="80" dur="2000" fill="hold"/>
                                        <p:tgtEl>
                                          <p:spTgt spid="4104"/>
                                        </p:tgtEl>
                                        <p:attrNameLst>
                                          <p:attrName>ppt_w</p:attrName>
                                        </p:attrNameLst>
                                      </p:cBhvr>
                                      <p:tavLst>
                                        <p:tav tm="0" fmla="#ppt_w*sin(2.5*pi*$)">
                                          <p:val>
                                            <p:fltVal val="0"/>
                                          </p:val>
                                        </p:tav>
                                        <p:tav tm="100000">
                                          <p:val>
                                            <p:fltVal val="1"/>
                                          </p:val>
                                        </p:tav>
                                      </p:tavLst>
                                    </p:anim>
                                    <p:anim calcmode="lin" valueType="num">
                                      <p:cBhvr>
                                        <p:cTn id="81" dur="2000" fill="hold"/>
                                        <p:tgtEl>
                                          <p:spTgt spid="410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is a full-featured SPA framework</a:t>
            </a:r>
            <a:endParaRPr lang="en-US" dirty="0"/>
          </a:p>
        </p:txBody>
      </p:sp>
      <p:grpSp>
        <p:nvGrpSpPr>
          <p:cNvPr id="4" name="Group 3"/>
          <p:cNvGrpSpPr/>
          <p:nvPr/>
        </p:nvGrpSpPr>
        <p:grpSpPr>
          <a:xfrm>
            <a:off x="2198170" y="1922251"/>
            <a:ext cx="2274457" cy="516731"/>
            <a:chOff x="4095" y="480059"/>
            <a:chExt cx="2066925" cy="516731"/>
          </a:xfrm>
        </p:grpSpPr>
        <p:sp>
          <p:nvSpPr>
            <p:cNvPr id="5" name="Rounded Rectangle 4"/>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Data Binding</a:t>
              </a:r>
              <a:endParaRPr lang="en-US" sz="2900" kern="1200" dirty="0"/>
            </a:p>
          </p:txBody>
        </p:sp>
      </p:grpSp>
      <p:grpSp>
        <p:nvGrpSpPr>
          <p:cNvPr id="16" name="Group 15"/>
          <p:cNvGrpSpPr/>
          <p:nvPr/>
        </p:nvGrpSpPr>
        <p:grpSpPr>
          <a:xfrm>
            <a:off x="4792666" y="1916833"/>
            <a:ext cx="1225435" cy="516731"/>
            <a:chOff x="4095" y="480059"/>
            <a:chExt cx="2066925" cy="516731"/>
          </a:xfrm>
          <a:solidFill>
            <a:schemeClr val="accent2">
              <a:lumMod val="75000"/>
            </a:schemeClr>
          </a:solidFill>
        </p:grpSpPr>
        <p:sp>
          <p:nvSpPr>
            <p:cNvPr id="17" name="Rounded Rectangle 1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MVC</a:t>
              </a:r>
              <a:endParaRPr lang="en-US" sz="2900" kern="1200" dirty="0"/>
            </a:p>
          </p:txBody>
        </p:sp>
      </p:grpSp>
      <p:grpSp>
        <p:nvGrpSpPr>
          <p:cNvPr id="19" name="Group 18"/>
          <p:cNvGrpSpPr/>
          <p:nvPr/>
        </p:nvGrpSpPr>
        <p:grpSpPr>
          <a:xfrm>
            <a:off x="6168008" y="1916832"/>
            <a:ext cx="1800200" cy="516731"/>
            <a:chOff x="4095" y="480059"/>
            <a:chExt cx="2066925" cy="516731"/>
          </a:xfrm>
          <a:solidFill>
            <a:schemeClr val="accent5">
              <a:lumMod val="60000"/>
              <a:lumOff val="40000"/>
            </a:schemeClr>
          </a:solidFill>
        </p:grpSpPr>
        <p:sp>
          <p:nvSpPr>
            <p:cNvPr id="20" name="Rounded Rectangle 1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Routing</a:t>
              </a:r>
              <a:endParaRPr lang="en-US" sz="2900" kern="1200" dirty="0"/>
            </a:p>
          </p:txBody>
        </p:sp>
      </p:grpSp>
      <p:pic>
        <p:nvPicPr>
          <p:cNvPr id="6148" name="Picture 4" descr="angular-featur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043" y="3343016"/>
            <a:ext cx="3143913" cy="177057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8112224" y="1916832"/>
            <a:ext cx="1800200" cy="516731"/>
            <a:chOff x="4095" y="480059"/>
            <a:chExt cx="2066925" cy="516731"/>
          </a:xfrm>
          <a:solidFill>
            <a:schemeClr val="tx1">
              <a:lumMod val="75000"/>
            </a:schemeClr>
          </a:solidFill>
        </p:grpSpPr>
        <p:sp>
          <p:nvSpPr>
            <p:cNvPr id="34" name="Rounded Rectangle 3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Testing</a:t>
              </a:r>
              <a:endParaRPr lang="en-US" sz="2900" kern="1200" dirty="0"/>
            </a:p>
          </p:txBody>
        </p:sp>
      </p:grpSp>
      <p:grpSp>
        <p:nvGrpSpPr>
          <p:cNvPr id="36" name="Group 35"/>
          <p:cNvGrpSpPr/>
          <p:nvPr/>
        </p:nvGrpSpPr>
        <p:grpSpPr>
          <a:xfrm>
            <a:off x="2198170" y="2636913"/>
            <a:ext cx="2257803" cy="516731"/>
            <a:chOff x="4095" y="480059"/>
            <a:chExt cx="2066925" cy="516731"/>
          </a:xfrm>
          <a:solidFill>
            <a:schemeClr val="accent4">
              <a:lumMod val="60000"/>
              <a:lumOff val="40000"/>
            </a:schemeClr>
          </a:solidFill>
        </p:grpSpPr>
        <p:sp>
          <p:nvSpPr>
            <p:cNvPr id="37" name="Rounded Rectangle 3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jqLite</a:t>
              </a:r>
              <a:endParaRPr lang="en-US" sz="2900" kern="1200" dirty="0"/>
            </a:p>
          </p:txBody>
        </p:sp>
      </p:grpSp>
      <p:grpSp>
        <p:nvGrpSpPr>
          <p:cNvPr id="39" name="Group 38"/>
          <p:cNvGrpSpPr/>
          <p:nvPr/>
        </p:nvGrpSpPr>
        <p:grpSpPr>
          <a:xfrm>
            <a:off x="4792667" y="2636913"/>
            <a:ext cx="1807390" cy="516731"/>
            <a:chOff x="4095" y="480059"/>
            <a:chExt cx="2066925" cy="516731"/>
          </a:xfrm>
          <a:solidFill>
            <a:schemeClr val="accent3">
              <a:lumMod val="60000"/>
              <a:lumOff val="40000"/>
            </a:schemeClr>
          </a:solidFill>
        </p:grpSpPr>
        <p:sp>
          <p:nvSpPr>
            <p:cNvPr id="40" name="Rounded Rectangle 39"/>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Templates</a:t>
              </a:r>
              <a:endParaRPr lang="en-US" sz="2900" kern="1200" dirty="0"/>
            </a:p>
          </p:txBody>
        </p:sp>
      </p:grpSp>
      <p:grpSp>
        <p:nvGrpSpPr>
          <p:cNvPr id="42" name="Group 41"/>
          <p:cNvGrpSpPr/>
          <p:nvPr/>
        </p:nvGrpSpPr>
        <p:grpSpPr>
          <a:xfrm>
            <a:off x="6672064" y="2636913"/>
            <a:ext cx="1296144" cy="516731"/>
            <a:chOff x="4095" y="480059"/>
            <a:chExt cx="2066925" cy="516731"/>
          </a:xfrm>
          <a:solidFill>
            <a:schemeClr val="accent6">
              <a:lumMod val="75000"/>
            </a:schemeClr>
          </a:solidFill>
        </p:grpSpPr>
        <p:sp>
          <p:nvSpPr>
            <p:cNvPr id="43" name="Rounded Rectangle 42"/>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History</a:t>
              </a:r>
              <a:endParaRPr lang="en-US" sz="2900" kern="1200" dirty="0"/>
            </a:p>
          </p:txBody>
        </p:sp>
      </p:grpSp>
      <p:grpSp>
        <p:nvGrpSpPr>
          <p:cNvPr id="45" name="Group 44"/>
          <p:cNvGrpSpPr/>
          <p:nvPr/>
        </p:nvGrpSpPr>
        <p:grpSpPr>
          <a:xfrm>
            <a:off x="8277858" y="2636913"/>
            <a:ext cx="1634566" cy="516731"/>
            <a:chOff x="4095" y="480059"/>
            <a:chExt cx="2066925" cy="516731"/>
          </a:xfrm>
          <a:solidFill>
            <a:schemeClr val="accent1">
              <a:lumMod val="75000"/>
            </a:schemeClr>
          </a:solidFill>
        </p:grpSpPr>
        <p:sp>
          <p:nvSpPr>
            <p:cNvPr id="46" name="Rounded Rectangle 45"/>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Factories</a:t>
              </a:r>
              <a:endParaRPr lang="en-US" sz="2900" kern="1200" dirty="0"/>
            </a:p>
          </p:txBody>
        </p:sp>
      </p:grpSp>
      <p:grpSp>
        <p:nvGrpSpPr>
          <p:cNvPr id="48" name="Group 47"/>
          <p:cNvGrpSpPr/>
          <p:nvPr/>
        </p:nvGrpSpPr>
        <p:grpSpPr>
          <a:xfrm>
            <a:off x="2198171" y="5306626"/>
            <a:ext cx="1953614" cy="516731"/>
            <a:chOff x="4095" y="480059"/>
            <a:chExt cx="2066925" cy="516731"/>
          </a:xfrm>
        </p:grpSpPr>
        <p:sp>
          <p:nvSpPr>
            <p:cNvPr id="49" name="Rounded Rectangle 48"/>
            <p:cNvSpPr/>
            <p:nvPr/>
          </p:nvSpPr>
          <p:spPr>
            <a:xfrm>
              <a:off x="4095" y="480059"/>
              <a:ext cx="2066925" cy="516731"/>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0" name="Rounded Rectangle 4"/>
            <p:cNvSpPr/>
            <p:nvPr/>
          </p:nvSpPr>
          <p:spPr>
            <a:xfrm>
              <a:off x="19230" y="495194"/>
              <a:ext cx="2036655" cy="4864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err="1" smtClean="0"/>
                <a:t>ViewModel</a:t>
              </a:r>
              <a:endParaRPr lang="en-US" sz="2900" kern="1200" dirty="0"/>
            </a:p>
          </p:txBody>
        </p:sp>
      </p:grpSp>
      <p:grpSp>
        <p:nvGrpSpPr>
          <p:cNvPr id="51" name="Group 50"/>
          <p:cNvGrpSpPr/>
          <p:nvPr/>
        </p:nvGrpSpPr>
        <p:grpSpPr>
          <a:xfrm>
            <a:off x="4439442" y="5301208"/>
            <a:ext cx="2111277" cy="516731"/>
            <a:chOff x="4095" y="480059"/>
            <a:chExt cx="2066925" cy="516731"/>
          </a:xfrm>
          <a:solidFill>
            <a:schemeClr val="accent2">
              <a:lumMod val="75000"/>
            </a:schemeClr>
          </a:solidFill>
        </p:grpSpPr>
        <p:sp>
          <p:nvSpPr>
            <p:cNvPr id="52" name="Rounded Rectangle 51"/>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3"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Controllers</a:t>
              </a:r>
              <a:endParaRPr lang="en-US" sz="2900" kern="1200" dirty="0"/>
            </a:p>
          </p:txBody>
        </p:sp>
      </p:grpSp>
      <p:grpSp>
        <p:nvGrpSpPr>
          <p:cNvPr id="54" name="Group 53"/>
          <p:cNvGrpSpPr/>
          <p:nvPr/>
        </p:nvGrpSpPr>
        <p:grpSpPr>
          <a:xfrm>
            <a:off x="6694736" y="5301207"/>
            <a:ext cx="1273471" cy="516731"/>
            <a:chOff x="4095" y="480059"/>
            <a:chExt cx="2066925" cy="516731"/>
          </a:xfrm>
          <a:solidFill>
            <a:schemeClr val="accent5">
              <a:lumMod val="60000"/>
              <a:lumOff val="40000"/>
            </a:schemeClr>
          </a:solidFill>
        </p:grpSpPr>
        <p:sp>
          <p:nvSpPr>
            <p:cNvPr id="55" name="Rounded Rectangle 54"/>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6"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Views</a:t>
              </a:r>
              <a:endParaRPr lang="en-US" sz="2900" kern="1200" dirty="0"/>
            </a:p>
          </p:txBody>
        </p:sp>
      </p:grpSp>
      <p:grpSp>
        <p:nvGrpSpPr>
          <p:cNvPr id="57" name="Group 56"/>
          <p:cNvGrpSpPr/>
          <p:nvPr/>
        </p:nvGrpSpPr>
        <p:grpSpPr>
          <a:xfrm>
            <a:off x="8112224" y="5301207"/>
            <a:ext cx="1800200" cy="516731"/>
            <a:chOff x="4095" y="480059"/>
            <a:chExt cx="2066925" cy="516731"/>
          </a:xfrm>
          <a:solidFill>
            <a:schemeClr val="tx1">
              <a:lumMod val="75000"/>
            </a:schemeClr>
          </a:solidFill>
        </p:grpSpPr>
        <p:sp>
          <p:nvSpPr>
            <p:cNvPr id="58" name="Rounded Rectangle 57"/>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9"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Directives</a:t>
              </a:r>
              <a:endParaRPr lang="en-US" sz="2900" kern="1200" dirty="0"/>
            </a:p>
          </p:txBody>
        </p:sp>
      </p:grpSp>
      <p:grpSp>
        <p:nvGrpSpPr>
          <p:cNvPr id="60" name="Group 59"/>
          <p:cNvGrpSpPr/>
          <p:nvPr/>
        </p:nvGrpSpPr>
        <p:grpSpPr>
          <a:xfrm>
            <a:off x="2198170" y="6021288"/>
            <a:ext cx="2012065" cy="516731"/>
            <a:chOff x="4095" y="480059"/>
            <a:chExt cx="2066925" cy="516731"/>
          </a:xfrm>
          <a:solidFill>
            <a:schemeClr val="accent4">
              <a:lumMod val="60000"/>
              <a:lumOff val="40000"/>
            </a:schemeClr>
          </a:solidFill>
        </p:grpSpPr>
        <p:sp>
          <p:nvSpPr>
            <p:cNvPr id="61" name="Rounded Rectangle 60"/>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2"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Services</a:t>
              </a:r>
              <a:endParaRPr lang="en-US" sz="2900" kern="1200" dirty="0"/>
            </a:p>
          </p:txBody>
        </p:sp>
      </p:grpSp>
      <p:grpSp>
        <p:nvGrpSpPr>
          <p:cNvPr id="63" name="Group 62"/>
          <p:cNvGrpSpPr/>
          <p:nvPr/>
        </p:nvGrpSpPr>
        <p:grpSpPr>
          <a:xfrm>
            <a:off x="4439442" y="6021288"/>
            <a:ext cx="3515584" cy="516731"/>
            <a:chOff x="4095" y="480059"/>
            <a:chExt cx="2066925" cy="516731"/>
          </a:xfrm>
          <a:solidFill>
            <a:schemeClr val="accent3">
              <a:lumMod val="60000"/>
              <a:lumOff val="40000"/>
            </a:schemeClr>
          </a:solidFill>
        </p:grpSpPr>
        <p:sp>
          <p:nvSpPr>
            <p:cNvPr id="64" name="Rounded Rectangle 63"/>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Dependency Injection</a:t>
              </a:r>
              <a:endParaRPr lang="en-US" sz="2900" kern="1200" dirty="0"/>
            </a:p>
          </p:txBody>
        </p:sp>
      </p:grpSp>
      <p:grpSp>
        <p:nvGrpSpPr>
          <p:cNvPr id="66" name="Group 65"/>
          <p:cNvGrpSpPr/>
          <p:nvPr/>
        </p:nvGrpSpPr>
        <p:grpSpPr>
          <a:xfrm>
            <a:off x="8112224" y="6021288"/>
            <a:ext cx="1800200" cy="516731"/>
            <a:chOff x="4095" y="480059"/>
            <a:chExt cx="2066925" cy="516731"/>
          </a:xfrm>
          <a:solidFill>
            <a:schemeClr val="accent6">
              <a:lumMod val="75000"/>
            </a:schemeClr>
          </a:solidFill>
        </p:grpSpPr>
        <p:sp>
          <p:nvSpPr>
            <p:cNvPr id="67" name="Rounded Rectangle 66"/>
            <p:cNvSpPr/>
            <p:nvPr/>
          </p:nvSpPr>
          <p:spPr>
            <a:xfrm>
              <a:off x="4095" y="480059"/>
              <a:ext cx="2066925" cy="516731"/>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Rounded Rectangle 4"/>
            <p:cNvSpPr/>
            <p:nvPr/>
          </p:nvSpPr>
          <p:spPr>
            <a:xfrm>
              <a:off x="19230" y="495194"/>
              <a:ext cx="2036655" cy="48646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Validation</a:t>
              </a:r>
              <a:endParaRPr lang="en-US" sz="2900" kern="1200" dirty="0"/>
            </a:p>
          </p:txBody>
        </p:sp>
      </p:grpSp>
    </p:spTree>
    <p:extLst>
      <p:ext uri="{BB962C8B-B14F-4D97-AF65-F5344CB8AC3E}">
        <p14:creationId xmlns:p14="http://schemas.microsoft.com/office/powerpoint/2010/main" val="268677688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in)">
                                      <p:cBhvr>
                                        <p:cTn id="15" dur="2000"/>
                                        <p:tgtEl>
                                          <p:spTgt spid="16"/>
                                        </p:tgtEl>
                                      </p:cBhvr>
                                    </p:animEffect>
                                  </p:childTnLst>
                                </p:cTn>
                              </p:par>
                              <p:par>
                                <p:cTn id="16" presetID="6" presetClass="entr" presetSubtype="16"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par>
                                <p:cTn id="19" presetID="6" presetClass="entr" presetSubtype="16"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circle(in)">
                                      <p:cBhvr>
                                        <p:cTn id="21" dur="2000"/>
                                        <p:tgtEl>
                                          <p:spTgt spid="33"/>
                                        </p:tgtEl>
                                      </p:cBhvr>
                                    </p:animEffect>
                                  </p:childTnLst>
                                </p:cTn>
                              </p:par>
                              <p:par>
                                <p:cTn id="22" presetID="6" presetClass="entr" presetSubtype="16"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circle(in)">
                                      <p:cBhvr>
                                        <p:cTn id="24" dur="2000"/>
                                        <p:tgtEl>
                                          <p:spTgt spid="36"/>
                                        </p:tgtEl>
                                      </p:cBhvr>
                                    </p:animEffect>
                                  </p:childTnLst>
                                </p:cTn>
                              </p:par>
                              <p:par>
                                <p:cTn id="25" presetID="6" presetClass="entr" presetSubtype="16"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circle(in)">
                                      <p:cBhvr>
                                        <p:cTn id="27" dur="2000"/>
                                        <p:tgtEl>
                                          <p:spTgt spid="39"/>
                                        </p:tgtEl>
                                      </p:cBhvr>
                                    </p:animEffect>
                                  </p:childTnLst>
                                </p:cTn>
                              </p:par>
                              <p:par>
                                <p:cTn id="28" presetID="6" presetClass="entr" presetSubtype="16"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circle(in)">
                                      <p:cBhvr>
                                        <p:cTn id="30" dur="2000"/>
                                        <p:tgtEl>
                                          <p:spTgt spid="42"/>
                                        </p:tgtEl>
                                      </p:cBhvr>
                                    </p:animEffect>
                                  </p:childTnLst>
                                </p:cTn>
                              </p:par>
                              <p:par>
                                <p:cTn id="31" presetID="6" presetClass="entr" presetSubtype="16"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circle(in)">
                                      <p:cBhvr>
                                        <p:cTn id="33" dur="20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circle(in)">
                                      <p:cBhvr>
                                        <p:cTn id="38" dur="2000"/>
                                        <p:tgtEl>
                                          <p:spTgt spid="48"/>
                                        </p:tgtEl>
                                      </p:cBhvr>
                                    </p:animEffect>
                                  </p:childTnLst>
                                </p:cTn>
                              </p:par>
                              <p:par>
                                <p:cTn id="39" presetID="6" presetClass="entr" presetSubtype="16"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circle(in)">
                                      <p:cBhvr>
                                        <p:cTn id="41" dur="2000"/>
                                        <p:tgtEl>
                                          <p:spTgt spid="51"/>
                                        </p:tgtEl>
                                      </p:cBhvr>
                                    </p:animEffect>
                                  </p:childTnLst>
                                </p:cTn>
                              </p:par>
                              <p:par>
                                <p:cTn id="42" presetID="6" presetClass="entr" presetSubtype="16"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circle(in)">
                                      <p:cBhvr>
                                        <p:cTn id="44" dur="2000"/>
                                        <p:tgtEl>
                                          <p:spTgt spid="54"/>
                                        </p:tgtEl>
                                      </p:cBhvr>
                                    </p:animEffect>
                                  </p:childTnLst>
                                </p:cTn>
                              </p:par>
                              <p:par>
                                <p:cTn id="45" presetID="6" presetClass="entr" presetSubtype="16"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circle(in)">
                                      <p:cBhvr>
                                        <p:cTn id="47" dur="2000"/>
                                        <p:tgtEl>
                                          <p:spTgt spid="57"/>
                                        </p:tgtEl>
                                      </p:cBhvr>
                                    </p:animEffect>
                                  </p:childTnLst>
                                </p:cTn>
                              </p:par>
                              <p:par>
                                <p:cTn id="48" presetID="6" presetClass="entr" presetSubtype="16" fill="hold"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circle(in)">
                                      <p:cBhvr>
                                        <p:cTn id="50" dur="2000"/>
                                        <p:tgtEl>
                                          <p:spTgt spid="60"/>
                                        </p:tgtEl>
                                      </p:cBhvr>
                                    </p:animEffect>
                                  </p:childTnLst>
                                </p:cTn>
                              </p:par>
                              <p:par>
                                <p:cTn id="51" presetID="6" presetClass="entr" presetSubtype="16"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circle(in)">
                                      <p:cBhvr>
                                        <p:cTn id="53" dur="2000"/>
                                        <p:tgtEl>
                                          <p:spTgt spid="63"/>
                                        </p:tgtEl>
                                      </p:cBhvr>
                                    </p:animEffect>
                                  </p:childTnLst>
                                </p:cTn>
                              </p:par>
                              <p:par>
                                <p:cTn id="54" presetID="6" presetClass="entr" presetSubtype="16" fill="hold"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circle(in)">
                                      <p:cBhvr>
                                        <p:cTn id="56"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4343400" cy="685800"/>
          </a:xfrm>
        </p:spPr>
        <p:txBody>
          <a:bodyPr/>
          <a:lstStyle/>
          <a:p>
            <a:r>
              <a:rPr lang="en-US" dirty="0" smtClean="0"/>
              <a:t>Configure the Machine</a:t>
            </a:r>
            <a:endParaRPr dirty="0"/>
          </a:p>
        </p:txBody>
      </p:sp>
      <p:sp>
        <p:nvSpPr>
          <p:cNvPr id="4" name="Content Placeholder 3"/>
          <p:cNvSpPr>
            <a:spLocks noGrp="1"/>
          </p:cNvSpPr>
          <p:nvPr>
            <p:ph sz="half" idx="2"/>
          </p:nvPr>
        </p:nvSpPr>
        <p:spPr>
          <a:xfrm>
            <a:off x="1524000" y="2514601"/>
            <a:ext cx="4343400" cy="1058416"/>
          </a:xfrm>
        </p:spPr>
        <p:txBody>
          <a:bodyPr/>
          <a:lstStyle/>
          <a:p>
            <a:r>
              <a:rPr lang="en-US" dirty="0" smtClean="0"/>
              <a:t>.NET Framework 4.51</a:t>
            </a:r>
          </a:p>
          <a:p>
            <a:r>
              <a:rPr lang="en-US" dirty="0" smtClean="0"/>
              <a:t>Visual Studio 2013 (Update 4)</a:t>
            </a:r>
          </a:p>
        </p:txBody>
      </p:sp>
      <p:sp>
        <p:nvSpPr>
          <p:cNvPr id="5" name="Text Placeholder 4"/>
          <p:cNvSpPr>
            <a:spLocks noGrp="1"/>
          </p:cNvSpPr>
          <p:nvPr>
            <p:ph type="body" sz="quarter" idx="3"/>
          </p:nvPr>
        </p:nvSpPr>
        <p:spPr>
          <a:xfrm>
            <a:off x="5353000" y="1828800"/>
            <a:ext cx="4343400" cy="685800"/>
          </a:xfrm>
        </p:spPr>
        <p:txBody>
          <a:bodyPr/>
          <a:lstStyle/>
          <a:p>
            <a:r>
              <a:rPr lang="en-US" dirty="0" smtClean="0"/>
              <a:t>Source Tree Folder Structure</a:t>
            </a:r>
            <a:endParaRPr dirty="0"/>
          </a:p>
        </p:txBody>
      </p:sp>
      <p:sp>
        <p:nvSpPr>
          <p:cNvPr id="6" name="Content Placeholder 5"/>
          <p:cNvSpPr>
            <a:spLocks noGrp="1"/>
          </p:cNvSpPr>
          <p:nvPr>
            <p:ph sz="quarter" idx="4"/>
          </p:nvPr>
        </p:nvSpPr>
        <p:spPr>
          <a:xfrm>
            <a:off x="5353000" y="2514600"/>
            <a:ext cx="4343400" cy="3581401"/>
          </a:xfrm>
        </p:spPr>
        <p:txBody>
          <a:bodyPr/>
          <a:lstStyle/>
          <a:p>
            <a:r>
              <a:rPr lang="en-US" dirty="0" smtClean="0">
                <a:solidFill>
                  <a:srgbClr val="FF0000"/>
                </a:solidFill>
              </a:rPr>
              <a:t>doc </a:t>
            </a:r>
            <a:r>
              <a:rPr lang="en-US" dirty="0" smtClean="0"/>
              <a:t>: Contains documents related to the code base</a:t>
            </a:r>
          </a:p>
          <a:p>
            <a:r>
              <a:rPr lang="en-US" dirty="0" smtClean="0">
                <a:solidFill>
                  <a:srgbClr val="FF0000"/>
                </a:solidFill>
              </a:rPr>
              <a:t>lib </a:t>
            </a:r>
            <a:r>
              <a:rPr lang="en-US" dirty="0" smtClean="0"/>
              <a:t>: Contains all third-party and packages used by the application, including </a:t>
            </a:r>
            <a:r>
              <a:rPr lang="en-US" dirty="0" err="1" smtClean="0"/>
              <a:t>NuGet</a:t>
            </a:r>
            <a:r>
              <a:rPr lang="en-US" dirty="0" smtClean="0"/>
              <a:t> downloaded packages</a:t>
            </a:r>
          </a:p>
          <a:p>
            <a:r>
              <a:rPr lang="en-US" dirty="0" err="1" smtClean="0">
                <a:solidFill>
                  <a:srgbClr val="FF0000"/>
                </a:solidFill>
              </a:rPr>
              <a:t>src</a:t>
            </a:r>
            <a:r>
              <a:rPr lang="en-US" dirty="0" smtClean="0">
                <a:solidFill>
                  <a:srgbClr val="FF0000"/>
                </a:solidFill>
              </a:rPr>
              <a:t> </a:t>
            </a:r>
            <a:r>
              <a:rPr lang="en-US" dirty="0" smtClean="0"/>
              <a:t>: Contains all the source code, including Visual Studio file(s) and all project folders</a:t>
            </a:r>
            <a:endParaRPr dirty="0"/>
          </a:p>
        </p:txBody>
      </p:sp>
      <p:grpSp>
        <p:nvGrpSpPr>
          <p:cNvPr id="8" name="Group 7"/>
          <p:cNvGrpSpPr/>
          <p:nvPr/>
        </p:nvGrpSpPr>
        <p:grpSpPr>
          <a:xfrm>
            <a:off x="9737121" y="2636912"/>
            <a:ext cx="2263535" cy="2664296"/>
            <a:chOff x="9737121" y="2636912"/>
            <a:chExt cx="2263535" cy="2664296"/>
          </a:xfrm>
        </p:grpSpPr>
        <p:sp>
          <p:nvSpPr>
            <p:cNvPr id="7" name="Rectangle 6"/>
            <p:cNvSpPr/>
            <p:nvPr/>
          </p:nvSpPr>
          <p:spPr>
            <a:xfrm>
              <a:off x="9737121" y="27809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9737121" y="26369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04512" y="3645024"/>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10704512" y="3501008"/>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04512" y="429309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10704512" y="414908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704512" y="494116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10704512" y="479715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10385193" y="3140968"/>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10385193" y="3825044"/>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10385193" y="4495865"/>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10385193" y="511110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grpSp>
    </p:spTree>
    <p:extLst>
      <p:ext uri="{BB962C8B-B14F-4D97-AF65-F5344CB8AC3E}">
        <p14:creationId xmlns:p14="http://schemas.microsoft.com/office/powerpoint/2010/main" val="147584230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1000"/>
                                        <p:tgtEl>
                                          <p:spTgt spid="5">
                                            <p:txEl>
                                              <p:pRg st="0" end="0"/>
                                            </p:txEl>
                                          </p:spTgt>
                                        </p:tgtEl>
                                      </p:cBhvr>
                                    </p:animEffect>
                                    <p:anim calcmode="lin" valueType="num">
                                      <p:cBhvr>
                                        <p:cTn id="2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1000"/>
                                        <p:tgtEl>
                                          <p:spTgt spid="6">
                                            <p:txEl>
                                              <p:pRg st="0" end="0"/>
                                            </p:txEl>
                                          </p:spTgt>
                                        </p:tgtEl>
                                      </p:cBhvr>
                                    </p:animEffect>
                                    <p:anim calcmode="lin" valueType="num">
                                      <p:cBhvr>
                                        <p:cTn id="2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1000"/>
                                        <p:tgtEl>
                                          <p:spTgt spid="6">
                                            <p:txEl>
                                              <p:pRg st="1" end="1"/>
                                            </p:txEl>
                                          </p:spTgt>
                                        </p:tgtEl>
                                      </p:cBhvr>
                                    </p:animEffect>
                                    <p:anim calcmode="lin" valueType="num">
                                      <p:cBhvr>
                                        <p:cTn id="3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circle(in)">
                                      <p:cBhvr>
                                        <p:cTn id="4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Environment &amp; Source Tree</a:t>
            </a:r>
            <a:endParaRPr dirty="0"/>
          </a:p>
        </p:txBody>
      </p:sp>
      <p:sp>
        <p:nvSpPr>
          <p:cNvPr id="3" name="Text Placeholder 2"/>
          <p:cNvSpPr>
            <a:spLocks noGrp="1"/>
          </p:cNvSpPr>
          <p:nvPr>
            <p:ph type="body" idx="1"/>
          </p:nvPr>
        </p:nvSpPr>
        <p:spPr>
          <a:xfrm>
            <a:off x="1524000" y="1828800"/>
            <a:ext cx="5652120" cy="685800"/>
          </a:xfrm>
        </p:spPr>
        <p:txBody>
          <a:bodyPr>
            <a:normAutofit/>
          </a:bodyPr>
          <a:lstStyle/>
          <a:p>
            <a:r>
              <a:rPr lang="en-US" dirty="0" smtClean="0"/>
              <a:t>Creating The Solution Folder Structure</a:t>
            </a:r>
            <a:endParaRPr dirty="0"/>
          </a:p>
        </p:txBody>
      </p:sp>
      <p:sp>
        <p:nvSpPr>
          <p:cNvPr id="4" name="Content Placeholder 3"/>
          <p:cNvSpPr>
            <a:spLocks noGrp="1"/>
          </p:cNvSpPr>
          <p:nvPr>
            <p:ph sz="half" idx="2"/>
          </p:nvPr>
        </p:nvSpPr>
        <p:spPr>
          <a:xfrm>
            <a:off x="1524000" y="2514600"/>
            <a:ext cx="6300192" cy="3074639"/>
          </a:xfrm>
        </p:spPr>
        <p:txBody>
          <a:bodyPr>
            <a:normAutofit/>
          </a:bodyPr>
          <a:lstStyle/>
          <a:p>
            <a:r>
              <a:rPr lang="en-US" dirty="0" smtClean="0"/>
              <a:t>Create a “Blank Solution” named “</a:t>
            </a:r>
            <a:r>
              <a:rPr lang="en-US" dirty="0" err="1" smtClean="0"/>
              <a:t>PracticalCoding</a:t>
            </a:r>
            <a:r>
              <a:rPr lang="en-US" dirty="0" smtClean="0"/>
              <a:t>” in Visual Studio</a:t>
            </a:r>
          </a:p>
          <a:p>
            <a:r>
              <a:rPr lang="en-US" dirty="0" smtClean="0"/>
              <a:t>Close Visual Studio and copy “PracticalCoding.sln” to “</a:t>
            </a:r>
            <a:r>
              <a:rPr lang="en-US" dirty="0" err="1" smtClean="0"/>
              <a:t>src</a:t>
            </a:r>
            <a:r>
              <a:rPr lang="en-US" dirty="0" smtClean="0"/>
              <a:t>” folder</a:t>
            </a:r>
          </a:p>
          <a:p>
            <a:r>
              <a:rPr lang="en-US" dirty="0" smtClean="0"/>
              <a:t>Delete the empty folder</a:t>
            </a:r>
          </a:p>
          <a:p>
            <a:r>
              <a:rPr lang="en-US" dirty="0" smtClean="0"/>
              <a:t>Use text editor to create “</a:t>
            </a:r>
            <a:r>
              <a:rPr lang="en-US" dirty="0" err="1" smtClean="0"/>
              <a:t>nugget.config</a:t>
            </a:r>
            <a:r>
              <a:rPr lang="en-US" dirty="0" smtClean="0"/>
              <a:t>” file with below content under “</a:t>
            </a:r>
            <a:r>
              <a:rPr lang="en-US" dirty="0" err="1" smtClean="0"/>
              <a:t>src</a:t>
            </a:r>
            <a:r>
              <a:rPr lang="en-US" dirty="0" smtClean="0"/>
              <a:t>” folder</a:t>
            </a:r>
          </a:p>
          <a:p>
            <a:endParaRPr lang="en-US" dirty="0" smtClean="0"/>
          </a:p>
        </p:txBody>
      </p:sp>
      <p:sp>
        <p:nvSpPr>
          <p:cNvPr id="7" name="Rectangle 6"/>
          <p:cNvSpPr/>
          <p:nvPr/>
        </p:nvSpPr>
        <p:spPr>
          <a:xfrm>
            <a:off x="8184232" y="215456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PracticalCoding</a:t>
            </a:r>
            <a:endParaRPr lang="en-US" sz="1200" dirty="0"/>
          </a:p>
        </p:txBody>
      </p:sp>
      <p:sp>
        <p:nvSpPr>
          <p:cNvPr id="9" name="Flowchart: Manual Operation 8"/>
          <p:cNvSpPr/>
          <p:nvPr/>
        </p:nvSpPr>
        <p:spPr>
          <a:xfrm flipV="1">
            <a:off x="8184232" y="201054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51623" y="3018656"/>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doc</a:t>
            </a:r>
            <a:endParaRPr lang="en-US" sz="1200" dirty="0"/>
          </a:p>
        </p:txBody>
      </p:sp>
      <p:sp>
        <p:nvSpPr>
          <p:cNvPr id="11" name="Flowchart: Manual Operation 10"/>
          <p:cNvSpPr/>
          <p:nvPr/>
        </p:nvSpPr>
        <p:spPr>
          <a:xfrm flipV="1">
            <a:off x="9151623" y="2874640"/>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151623" y="3666728"/>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lib</a:t>
            </a:r>
            <a:endParaRPr lang="en-US" sz="1200" dirty="0"/>
          </a:p>
        </p:txBody>
      </p:sp>
      <p:sp>
        <p:nvSpPr>
          <p:cNvPr id="13" name="Flowchart: Manual Operation 12"/>
          <p:cNvSpPr/>
          <p:nvPr/>
        </p:nvSpPr>
        <p:spPr>
          <a:xfrm flipV="1">
            <a:off x="9151623" y="3522712"/>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51623" y="4314800"/>
            <a:ext cx="1296144" cy="36004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src</a:t>
            </a:r>
            <a:endParaRPr lang="en-US" sz="1200" dirty="0"/>
          </a:p>
        </p:txBody>
      </p:sp>
      <p:sp>
        <p:nvSpPr>
          <p:cNvPr id="15" name="Flowchart: Manual Operation 14"/>
          <p:cNvSpPr/>
          <p:nvPr/>
        </p:nvSpPr>
        <p:spPr>
          <a:xfrm flipV="1">
            <a:off x="9151623" y="4170784"/>
            <a:ext cx="648072" cy="144016"/>
          </a:xfrm>
          <a:prstGeom prst="flowChartManualOpe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7" idx="2"/>
          </p:cNvCxnSpPr>
          <p:nvPr/>
        </p:nvCxnSpPr>
        <p:spPr>
          <a:xfrm>
            <a:off x="8832304" y="2514600"/>
            <a:ext cx="0" cy="1980220"/>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p:nvPr/>
        </p:nvCxnSpPr>
        <p:spPr>
          <a:xfrm>
            <a:off x="8832304" y="3198676"/>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0" name="Straight Connector 19"/>
          <p:cNvCxnSpPr/>
          <p:nvPr/>
        </p:nvCxnSpPr>
        <p:spPr>
          <a:xfrm>
            <a:off x="8832304" y="3869497"/>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1" name="Straight Connector 20"/>
          <p:cNvCxnSpPr/>
          <p:nvPr/>
        </p:nvCxnSpPr>
        <p:spPr>
          <a:xfrm>
            <a:off x="8832304" y="4484738"/>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pic>
        <p:nvPicPr>
          <p:cNvPr id="19" name="Picture 18"/>
          <p:cNvPicPr>
            <a:picLocks noChangeAspect="1"/>
          </p:cNvPicPr>
          <p:nvPr/>
        </p:nvPicPr>
        <p:blipFill>
          <a:blip r:embed="rId3"/>
          <a:stretch>
            <a:fillRect/>
          </a:stretch>
        </p:blipFill>
        <p:spPr>
          <a:xfrm>
            <a:off x="1847528" y="5373216"/>
            <a:ext cx="4724400" cy="752475"/>
          </a:xfrm>
          <a:prstGeom prst="rect">
            <a:avLst/>
          </a:prstGeom>
        </p:spPr>
      </p:pic>
      <p:sp>
        <p:nvSpPr>
          <p:cNvPr id="22" name="Flowchart: Document 21"/>
          <p:cNvSpPr/>
          <p:nvPr/>
        </p:nvSpPr>
        <p:spPr>
          <a:xfrm>
            <a:off x="9840416" y="5013176"/>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PracticalCoding.sln</a:t>
            </a:r>
            <a:endParaRPr lang="en-US" sz="1200" dirty="0"/>
          </a:p>
        </p:txBody>
      </p:sp>
      <p:sp>
        <p:nvSpPr>
          <p:cNvPr id="23" name="Flowchart: Document 22"/>
          <p:cNvSpPr/>
          <p:nvPr/>
        </p:nvSpPr>
        <p:spPr>
          <a:xfrm>
            <a:off x="9840416" y="5749453"/>
            <a:ext cx="1552889" cy="432048"/>
          </a:xfrm>
          <a:prstGeom prst="flowChartDocument">
            <a:avLst/>
          </a:prstGeom>
          <a:solidFill>
            <a:schemeClr val="accent4">
              <a:lumMod val="75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Nugget.config</a:t>
            </a:r>
            <a:endParaRPr lang="en-US" sz="1200" dirty="0"/>
          </a:p>
        </p:txBody>
      </p:sp>
      <p:cxnSp>
        <p:nvCxnSpPr>
          <p:cNvPr id="24" name="Straight Connector 23"/>
          <p:cNvCxnSpPr/>
          <p:nvPr/>
        </p:nvCxnSpPr>
        <p:spPr>
          <a:xfrm>
            <a:off x="9514837" y="4674840"/>
            <a:ext cx="0" cy="1290637"/>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9536445" y="5197023"/>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9536445" y="5964009"/>
            <a:ext cx="319319" cy="10082"/>
          </a:xfrm>
          <a:prstGeom prst="line">
            <a:avLst/>
          </a:prstGeom>
          <a:ln w="38100">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6342437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Use File explorer to open “</a:t>
            </a:r>
            <a:r>
              <a:rPr lang="en-US" dirty="0" smtClean="0">
                <a:solidFill>
                  <a:srgbClr val="FF0000"/>
                </a:solidFill>
              </a:rPr>
              <a:t>PracticalCoding.sln</a:t>
            </a:r>
            <a:r>
              <a:rPr lang="en-US" dirty="0" smtClean="0"/>
              <a:t>” file</a:t>
            </a:r>
          </a:p>
          <a:p>
            <a:r>
              <a:rPr lang="en-US" dirty="0" smtClean="0"/>
              <a:t>Add new “ASP.NET Web Application” project under “</a:t>
            </a:r>
            <a:r>
              <a:rPr lang="en-US" dirty="0" err="1" smtClean="0">
                <a:solidFill>
                  <a:srgbClr val="FF0000"/>
                </a:solidFill>
              </a:rPr>
              <a:t>PracticalCoding</a:t>
            </a:r>
            <a:r>
              <a:rPr lang="en-US" dirty="0" smtClean="0"/>
              <a:t>” solution in Visual Studio</a:t>
            </a:r>
          </a:p>
          <a:p>
            <a:r>
              <a:rPr lang="en-US" dirty="0" smtClean="0"/>
              <a:t>Name this web project to “</a:t>
            </a:r>
            <a:r>
              <a:rPr lang="en-US" dirty="0" err="1" smtClean="0">
                <a:solidFill>
                  <a:srgbClr val="FF0000"/>
                </a:solidFill>
              </a:rPr>
              <a:t>PracticalCoding.Web</a:t>
            </a:r>
            <a:r>
              <a:rPr lang="en-US" dirty="0" smtClean="0"/>
              <a:t>”</a:t>
            </a:r>
          </a:p>
          <a:p>
            <a:r>
              <a:rPr lang="en-US" dirty="0" smtClean="0"/>
              <a:t>Click “OK”</a:t>
            </a:r>
          </a:p>
          <a:p>
            <a:pPr marL="0" indent="0">
              <a:buNone/>
            </a:pPr>
            <a:endParaRPr lang="en-US" dirty="0"/>
          </a:p>
        </p:txBody>
      </p:sp>
      <p:pic>
        <p:nvPicPr>
          <p:cNvPr id="3" name="Picture 2"/>
          <p:cNvPicPr>
            <a:picLocks noChangeAspect="1"/>
          </p:cNvPicPr>
          <p:nvPr/>
        </p:nvPicPr>
        <p:blipFill>
          <a:blip r:embed="rId3"/>
          <a:stretch>
            <a:fillRect/>
          </a:stretch>
        </p:blipFill>
        <p:spPr>
          <a:xfrm>
            <a:off x="5663952" y="2132856"/>
            <a:ext cx="5760640" cy="3240360"/>
          </a:xfrm>
          <a:prstGeom prst="rect">
            <a:avLst/>
          </a:prstGeom>
        </p:spPr>
      </p:pic>
    </p:spTree>
    <p:extLst>
      <p:ext uri="{BB962C8B-B14F-4D97-AF65-F5344CB8AC3E}">
        <p14:creationId xmlns:p14="http://schemas.microsoft.com/office/powerpoint/2010/main" val="2159886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2"/>
          <a:stretch>
            <a:fillRect/>
          </a:stretch>
        </p:blipFill>
        <p:spPr>
          <a:xfrm>
            <a:off x="5614622" y="1828800"/>
            <a:ext cx="5899373" cy="4405376"/>
          </a:xfrm>
          <a:prstGeom prst="rect">
            <a:avLst/>
          </a:prstGeom>
        </p:spPr>
      </p:pic>
      <p:sp>
        <p:nvSpPr>
          <p:cNvPr id="5" name="Text Placeholder 2"/>
          <p:cNvSpPr txBox="1">
            <a:spLocks/>
          </p:cNvSpPr>
          <p:nvPr/>
        </p:nvSpPr>
        <p:spPr>
          <a:xfrm>
            <a:off x="1524000" y="1828800"/>
            <a:ext cx="4067944" cy="3256384"/>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smtClean="0"/>
              <a:t>Choose “</a:t>
            </a:r>
            <a:r>
              <a:rPr lang="en-US" dirty="0" smtClean="0">
                <a:solidFill>
                  <a:srgbClr val="FF0000"/>
                </a:solidFill>
              </a:rPr>
              <a:t>Web API</a:t>
            </a:r>
            <a:r>
              <a:rPr lang="en-US" dirty="0" smtClean="0"/>
              <a:t>” template</a:t>
            </a:r>
          </a:p>
          <a:p>
            <a:r>
              <a:rPr lang="en-US" dirty="0" smtClean="0"/>
              <a:t>Click “Change Authentication” to “</a:t>
            </a:r>
            <a:r>
              <a:rPr lang="en-US" dirty="0" smtClean="0">
                <a:solidFill>
                  <a:srgbClr val="FF0000"/>
                </a:solidFill>
              </a:rPr>
              <a:t>No Authentication</a:t>
            </a:r>
            <a:r>
              <a:rPr lang="en-US" dirty="0" smtClean="0"/>
              <a:t>”</a:t>
            </a:r>
          </a:p>
          <a:p>
            <a:r>
              <a:rPr lang="en-US" dirty="0" smtClean="0"/>
              <a:t>Click “OK”</a:t>
            </a:r>
          </a:p>
          <a:p>
            <a:pPr marL="0" indent="0">
              <a:buNone/>
            </a:pPr>
            <a:endParaRPr lang="en-US" dirty="0"/>
          </a:p>
        </p:txBody>
      </p:sp>
    </p:spTree>
    <p:extLst>
      <p:ext uri="{BB962C8B-B14F-4D97-AF65-F5344CB8AC3E}">
        <p14:creationId xmlns:p14="http://schemas.microsoft.com/office/powerpoint/2010/main" val="180279637"/>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Environment &amp; Source Tree</a:t>
            </a:r>
            <a:endParaRPr dirty="0"/>
          </a:p>
        </p:txBody>
      </p:sp>
      <p:pic>
        <p:nvPicPr>
          <p:cNvPr id="4" name="Picture 3"/>
          <p:cNvPicPr>
            <a:picLocks noChangeAspect="1"/>
          </p:cNvPicPr>
          <p:nvPr/>
        </p:nvPicPr>
        <p:blipFill>
          <a:blip r:embed="rId3"/>
          <a:stretch>
            <a:fillRect/>
          </a:stretch>
        </p:blipFill>
        <p:spPr>
          <a:xfrm>
            <a:off x="6122701" y="1828762"/>
            <a:ext cx="2873301" cy="1816224"/>
          </a:xfrm>
          <a:prstGeom prst="rect">
            <a:avLst/>
          </a:prstGeom>
        </p:spPr>
      </p:pic>
      <p:pic>
        <p:nvPicPr>
          <p:cNvPr id="5" name="Picture 4"/>
          <p:cNvPicPr>
            <a:picLocks noChangeAspect="1"/>
          </p:cNvPicPr>
          <p:nvPr/>
        </p:nvPicPr>
        <p:blipFill>
          <a:blip r:embed="rId4"/>
          <a:stretch>
            <a:fillRect/>
          </a:stretch>
        </p:blipFill>
        <p:spPr>
          <a:xfrm>
            <a:off x="6123968" y="4116193"/>
            <a:ext cx="2879422" cy="1545055"/>
          </a:xfrm>
          <a:prstGeom prst="rect">
            <a:avLst/>
          </a:prstGeom>
        </p:spPr>
      </p:pic>
      <p:pic>
        <p:nvPicPr>
          <p:cNvPr id="6" name="Picture 5"/>
          <p:cNvPicPr>
            <a:picLocks noChangeAspect="1"/>
          </p:cNvPicPr>
          <p:nvPr/>
        </p:nvPicPr>
        <p:blipFill>
          <a:blip r:embed="rId5"/>
          <a:stretch>
            <a:fillRect/>
          </a:stretch>
        </p:blipFill>
        <p:spPr>
          <a:xfrm>
            <a:off x="6168008" y="6023993"/>
            <a:ext cx="2632093" cy="501351"/>
          </a:xfrm>
          <a:prstGeom prst="rect">
            <a:avLst/>
          </a:prstGeom>
        </p:spPr>
      </p:pic>
      <p:pic>
        <p:nvPicPr>
          <p:cNvPr id="7" name="Picture 6"/>
          <p:cNvPicPr>
            <a:picLocks noChangeAspect="1"/>
          </p:cNvPicPr>
          <p:nvPr/>
        </p:nvPicPr>
        <p:blipFill rotWithShape="1">
          <a:blip r:embed="rId6"/>
          <a:srcRect b="48010"/>
          <a:stretch/>
        </p:blipFill>
        <p:spPr>
          <a:xfrm>
            <a:off x="9258691" y="2162516"/>
            <a:ext cx="2538421" cy="3534936"/>
          </a:xfrm>
          <a:prstGeom prst="rect">
            <a:avLst/>
          </a:prstGeom>
        </p:spPr>
      </p:pic>
      <p:sp>
        <p:nvSpPr>
          <p:cNvPr id="10" name="Text Placeholder 2"/>
          <p:cNvSpPr txBox="1">
            <a:spLocks/>
          </p:cNvSpPr>
          <p:nvPr/>
        </p:nvSpPr>
        <p:spPr>
          <a:xfrm>
            <a:off x="1523999" y="1828800"/>
            <a:ext cx="436643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Setup </a:t>
            </a:r>
            <a:r>
              <a:rPr lang="en-US" dirty="0" err="1" smtClean="0">
                <a:solidFill>
                  <a:schemeClr val="tx1"/>
                </a:solidFill>
              </a:rPr>
              <a:t>AngularJS</a:t>
            </a:r>
            <a:endParaRPr lang="en-US" dirty="0">
              <a:solidFill>
                <a:schemeClr val="tx1"/>
              </a:solidFill>
            </a:endParaRPr>
          </a:p>
        </p:txBody>
      </p:sp>
      <p:sp>
        <p:nvSpPr>
          <p:cNvPr id="11"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Download most update </a:t>
            </a:r>
            <a:r>
              <a:rPr lang="en-US" dirty="0" err="1" smtClean="0"/>
              <a:t>AngularJS</a:t>
            </a:r>
            <a:r>
              <a:rPr lang="en-US" dirty="0" smtClean="0"/>
              <a:t> from </a:t>
            </a:r>
            <a:r>
              <a:rPr lang="en-US" dirty="0" smtClean="0">
                <a:hlinkClick r:id="rId7"/>
              </a:rPr>
              <a:t>https://angularjs.org</a:t>
            </a:r>
            <a:endParaRPr lang="en-US" dirty="0" smtClean="0"/>
          </a:p>
          <a:p>
            <a:pPr marL="457200" indent="-457200">
              <a:buFont typeface="+mj-lt"/>
              <a:buAutoNum type="arabicPeriod"/>
            </a:pPr>
            <a:r>
              <a:rPr lang="en-US" dirty="0" smtClean="0"/>
              <a:t>Unzip and rename to “angular”</a:t>
            </a:r>
          </a:p>
          <a:p>
            <a:pPr marL="457200" indent="-457200">
              <a:buFont typeface="+mj-lt"/>
              <a:buAutoNum type="arabicPeriod"/>
            </a:pPr>
            <a:r>
              <a:rPr lang="en-US" dirty="0" smtClean="0"/>
              <a:t>Copy and paste to C# project under “/Scripts” folder</a:t>
            </a:r>
          </a:p>
          <a:p>
            <a:pPr marL="457200" indent="-457200">
              <a:buFont typeface="+mj-lt"/>
              <a:buAutoNum type="arabicPeriod"/>
            </a:pPr>
            <a:r>
              <a:rPr lang="en-US" dirty="0" smtClean="0"/>
              <a:t>Include the whole “/Scripts/angular” folder into C# project</a:t>
            </a:r>
            <a:endParaRPr lang="en-US" dirty="0"/>
          </a:p>
        </p:txBody>
      </p:sp>
      <p:pic>
        <p:nvPicPr>
          <p:cNvPr id="1026" name="Picture 2"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2810" y="160020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ctu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4461" y="390531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8009" y="5805264"/>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ictur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73075" y="1921132"/>
            <a:ext cx="494925" cy="49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7315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randombar(horizontal)">
                                      <p:cBhvr>
                                        <p:cTn id="18" dur="500"/>
                                        <p:tgtEl>
                                          <p:spTgt spid="1026"/>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randombar(horizontal)">
                                      <p:cBhvr>
                                        <p:cTn id="26" dur="500"/>
                                        <p:tgtEl>
                                          <p:spTgt spid="1028"/>
                                        </p:tgtEl>
                                      </p:cBhvr>
                                    </p:animEffect>
                                  </p:childTnLst>
                                </p:cTn>
                              </p:par>
                              <p:par>
                                <p:cTn id="27" presetID="14" presetClass="entr" presetSubtype="1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randombar(horizontal)">
                                      <p:cBhvr>
                                        <p:cTn id="34" dur="500"/>
                                        <p:tgtEl>
                                          <p:spTgt spid="1030"/>
                                        </p:tgtEl>
                                      </p:cBhvr>
                                    </p:animEffect>
                                  </p:childTnLst>
                                </p:cTn>
                              </p:par>
                              <p:par>
                                <p:cTn id="35" presetID="14"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randombar(horizontal)">
                                      <p:cBhvr>
                                        <p:cTn id="42" dur="500"/>
                                        <p:tgtEl>
                                          <p:spTgt spid="1032"/>
                                        </p:tgtEl>
                                      </p:cBhvr>
                                    </p:animEffect>
                                  </p:childTnLst>
                                </p:cTn>
                              </p:par>
                              <p:par>
                                <p:cTn id="43" presetID="14" presetClass="entr" presetSubtype="1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 Source code &amp; Training Video</a:t>
            </a:r>
            <a:endParaRPr dirty="0"/>
          </a:p>
        </p:txBody>
      </p:sp>
      <p:sp>
        <p:nvSpPr>
          <p:cNvPr id="14" name="Content Placeholder 13"/>
          <p:cNvSpPr>
            <a:spLocks noGrp="1"/>
          </p:cNvSpPr>
          <p:nvPr>
            <p:ph idx="1"/>
          </p:nvPr>
        </p:nvSpPr>
        <p:spPr>
          <a:xfrm>
            <a:off x="1524000" y="1602316"/>
            <a:ext cx="7560840" cy="448072"/>
          </a:xfrm>
        </p:spPr>
        <p:txBody>
          <a:bodyPr>
            <a:noAutofit/>
          </a:bodyPr>
          <a:lstStyle/>
          <a:p>
            <a:r>
              <a:rPr lang="en-US" sz="2800" dirty="0" smtClean="0"/>
              <a:t>https://github.com/erhwenkuo/PracticalCoding</a:t>
            </a:r>
            <a:endParaRPr sz="2800" dirty="0"/>
          </a:p>
        </p:txBody>
      </p:sp>
      <p:pic>
        <p:nvPicPr>
          <p:cNvPr id="1026" name="Picture 2" descr="https://camo.githubusercontent.com/a46e11f1754269d31b848b450856d081a1b02461/68747470733a2f2f662e636c6f75642e6769746875622e636f6d2f6173736574732f32383831382f313633323038372f38353063613031612d353737322d313165332d386565652d323061313163613635333466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6" y="2348880"/>
            <a:ext cx="922859" cy="9228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676474" y="2204864"/>
            <a:ext cx="6227838" cy="4536504"/>
          </a:xfrm>
          <a:prstGeom prst="rect">
            <a:avLst/>
          </a:prstGeom>
        </p:spPr>
      </p:pic>
      <p:pic>
        <p:nvPicPr>
          <p:cNvPr id="3" name="Picture 2"/>
          <p:cNvPicPr>
            <a:picLocks noChangeAspect="1"/>
          </p:cNvPicPr>
          <p:nvPr/>
        </p:nvPicPr>
        <p:blipFill>
          <a:blip r:embed="rId5"/>
          <a:stretch>
            <a:fillRect/>
          </a:stretch>
        </p:blipFill>
        <p:spPr>
          <a:xfrm>
            <a:off x="9360811" y="1961528"/>
            <a:ext cx="1639775" cy="4766160"/>
          </a:xfrm>
          <a:prstGeom prst="rect">
            <a:avLst/>
          </a:prstGeom>
        </p:spPr>
      </p:pic>
      <p:sp>
        <p:nvSpPr>
          <p:cNvPr id="7" name="Rectangle 6"/>
          <p:cNvSpPr/>
          <p:nvPr/>
        </p:nvSpPr>
        <p:spPr>
          <a:xfrm>
            <a:off x="9502627" y="6237312"/>
            <a:ext cx="1273893"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61587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Directives, Filters and Data Binding</a:t>
            </a:r>
          </a:p>
        </p:txBody>
      </p:sp>
      <p:pic>
        <p:nvPicPr>
          <p:cNvPr id="6" name="Picture 5"/>
          <p:cNvPicPr>
            <a:picLocks noChangeAspect="1"/>
          </p:cNvPicPr>
          <p:nvPr/>
        </p:nvPicPr>
        <p:blipFill>
          <a:blip r:embed="rId2"/>
          <a:stretch>
            <a:fillRect/>
          </a:stretch>
        </p:blipFill>
        <p:spPr>
          <a:xfrm>
            <a:off x="8976320" y="404664"/>
            <a:ext cx="3081338" cy="2371725"/>
          </a:xfrm>
          <a:prstGeom prst="rect">
            <a:avLst/>
          </a:prstGeom>
        </p:spPr>
      </p:pic>
    </p:spTree>
    <p:extLst>
      <p:ext uri="{BB962C8B-B14F-4D97-AF65-F5344CB8AC3E}">
        <p14:creationId xmlns:p14="http://schemas.microsoft.com/office/powerpoint/2010/main" val="2861578116"/>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Directives?</a:t>
            </a:r>
            <a:endParaRPr dirty="0"/>
          </a:p>
        </p:txBody>
      </p:sp>
      <p:sp>
        <p:nvSpPr>
          <p:cNvPr id="3" name="Content Placeholder 2"/>
          <p:cNvSpPr>
            <a:spLocks noGrp="1"/>
          </p:cNvSpPr>
          <p:nvPr>
            <p:ph sz="half" idx="1"/>
          </p:nvPr>
        </p:nvSpPr>
        <p:spPr/>
        <p:txBody>
          <a:bodyPr>
            <a:normAutofit/>
          </a:bodyPr>
          <a:lstStyle/>
          <a:p>
            <a:pPr marL="0" indent="0">
              <a:buNone/>
            </a:pPr>
            <a:r>
              <a:rPr lang="en-US" dirty="0" smtClean="0"/>
              <a:t>They teach HTML new tricks!</a:t>
            </a:r>
            <a:endParaRPr dirty="0"/>
          </a:p>
        </p:txBody>
      </p:sp>
      <p:grpSp>
        <p:nvGrpSpPr>
          <p:cNvPr id="5" name="Group 4"/>
          <p:cNvGrpSpPr/>
          <p:nvPr/>
        </p:nvGrpSpPr>
        <p:grpSpPr>
          <a:xfrm>
            <a:off x="6240016" y="1992990"/>
            <a:ext cx="3657972" cy="4135898"/>
            <a:chOff x="6240016" y="1992990"/>
            <a:chExt cx="3657972" cy="4135898"/>
          </a:xfrm>
        </p:grpSpPr>
        <p:pic>
          <p:nvPicPr>
            <p:cNvPr id="2050" name="Picture 2" descr="Dog Tricks and Techn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6" y="1992990"/>
              <a:ext cx="3657972" cy="41358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4.bp.blogspot.com/-07yJPKGyh7A/T6CvKop8bbI/AAAAAAAAACQ/pT_0zL2qOis/s1600/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224" y="3501008"/>
              <a:ext cx="504056" cy="5040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461986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Binding Syntax</a:t>
            </a:r>
            <a:endParaRPr dirty="0"/>
          </a:p>
        </p:txBody>
      </p:sp>
      <p:pic>
        <p:nvPicPr>
          <p:cNvPr id="6" name="Picture 5"/>
          <p:cNvPicPr>
            <a:picLocks noChangeAspect="1"/>
          </p:cNvPicPr>
          <p:nvPr/>
        </p:nvPicPr>
        <p:blipFill rotWithShape="1">
          <a:blip r:embed="rId3"/>
          <a:srcRect t="14950" b="14589"/>
          <a:stretch/>
        </p:blipFill>
        <p:spPr>
          <a:xfrm>
            <a:off x="1775520" y="2060848"/>
            <a:ext cx="8292703" cy="4248472"/>
          </a:xfrm>
          <a:prstGeom prst="rect">
            <a:avLst/>
          </a:prstGeom>
        </p:spPr>
      </p:pic>
    </p:spTree>
    <p:extLst>
      <p:ext uri="{BB962C8B-B14F-4D97-AF65-F5344CB8AC3E}">
        <p14:creationId xmlns:p14="http://schemas.microsoft.com/office/powerpoint/2010/main" val="215557213"/>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a:t>
            </a:r>
            <a:r>
              <a:rPr lang="en-US" dirty="0" smtClean="0"/>
              <a:t>step_01_blankpage.html)</a:t>
            </a:r>
            <a:endParaRPr dirty="0"/>
          </a:p>
        </p:txBody>
      </p:sp>
      <p:pic>
        <p:nvPicPr>
          <p:cNvPr id="3" name="Picture 2"/>
          <p:cNvPicPr>
            <a:picLocks noChangeAspect="1"/>
          </p:cNvPicPr>
          <p:nvPr/>
        </p:nvPicPr>
        <p:blipFill>
          <a:blip r:embed="rId3"/>
          <a:stretch>
            <a:fillRect/>
          </a:stretch>
        </p:blipFill>
        <p:spPr>
          <a:xfrm>
            <a:off x="6096000" y="2204864"/>
            <a:ext cx="5672637" cy="3688432"/>
          </a:xfrm>
          <a:prstGeom prst="rect">
            <a:avLst/>
          </a:prstGeom>
        </p:spPr>
      </p:pic>
      <p:sp>
        <p:nvSpPr>
          <p:cNvPr id="5" name="Text Placeholder 2"/>
          <p:cNvSpPr txBox="1">
            <a:spLocks/>
          </p:cNvSpPr>
          <p:nvPr/>
        </p:nvSpPr>
        <p:spPr>
          <a:xfrm>
            <a:off x="1523999" y="1828800"/>
            <a:ext cx="1475657"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7" name="Content Placeholder 3"/>
          <p:cNvSpPr txBox="1">
            <a:spLocks/>
          </p:cNvSpPr>
          <p:nvPr/>
        </p:nvSpPr>
        <p:spPr>
          <a:xfrm>
            <a:off x="1524000" y="2514600"/>
            <a:ext cx="4343400"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Create “</a:t>
            </a:r>
            <a:r>
              <a:rPr lang="en-US" dirty="0" err="1" smtClean="0">
                <a:solidFill>
                  <a:srgbClr val="FF0000"/>
                </a:solidFill>
              </a:rPr>
              <a:t>MyApp</a:t>
            </a:r>
            <a:r>
              <a:rPr lang="en-US" dirty="0" smtClean="0"/>
              <a:t>” folder</a:t>
            </a:r>
          </a:p>
          <a:p>
            <a:pPr marL="457200" indent="-457200">
              <a:buFont typeface="+mj-lt"/>
              <a:buAutoNum type="arabicPeriod"/>
            </a:pPr>
            <a:r>
              <a:rPr lang="en-US" dirty="0" smtClean="0"/>
              <a:t>Create “</a:t>
            </a:r>
            <a:r>
              <a:rPr lang="en-US" dirty="0" smtClean="0">
                <a:solidFill>
                  <a:srgbClr val="FF0000"/>
                </a:solidFill>
              </a:rPr>
              <a:t>01_DirectivesAndDataBinding</a:t>
            </a:r>
            <a:r>
              <a:rPr lang="en-US" dirty="0" smtClean="0"/>
              <a:t>” folder under “</a:t>
            </a:r>
            <a:r>
              <a:rPr lang="en-US" dirty="0" err="1" smtClean="0">
                <a:solidFill>
                  <a:srgbClr val="FF0000"/>
                </a:solidFill>
              </a:rPr>
              <a:t>MyApp</a:t>
            </a:r>
            <a:r>
              <a:rPr lang="en-US" dirty="0" smtClean="0"/>
              <a:t>”</a:t>
            </a:r>
          </a:p>
          <a:p>
            <a:pPr marL="457200" indent="-457200">
              <a:buFont typeface="+mj-lt"/>
              <a:buAutoNum type="arabicPeriod"/>
            </a:pPr>
            <a:r>
              <a:rPr lang="en-US" dirty="0" smtClean="0"/>
              <a:t>Add new html file named “</a:t>
            </a:r>
            <a:r>
              <a:rPr lang="en-US" dirty="0" smtClean="0">
                <a:solidFill>
                  <a:srgbClr val="FF0000"/>
                </a:solidFill>
              </a:rPr>
              <a:t>step_01_blankpage.html</a:t>
            </a:r>
            <a:r>
              <a:rPr lang="en-US" dirty="0" smtClean="0"/>
              <a:t>”</a:t>
            </a:r>
          </a:p>
          <a:p>
            <a:pPr marL="457200" indent="-457200">
              <a:buFont typeface="+mj-lt"/>
              <a:buAutoNum type="arabicPeriod"/>
            </a:pPr>
            <a:r>
              <a:rPr lang="en-US" dirty="0" smtClean="0"/>
              <a:t>Drag “</a:t>
            </a:r>
            <a:r>
              <a:rPr lang="en-US" dirty="0" smtClean="0">
                <a:solidFill>
                  <a:srgbClr val="FF0000"/>
                </a:solidFill>
              </a:rPr>
              <a:t>angular.js</a:t>
            </a:r>
            <a:r>
              <a:rPr lang="en-US" dirty="0" smtClean="0"/>
              <a:t>” from “Scripts” folder inside”&lt;body&gt;&lt;/body&gt;”</a:t>
            </a:r>
            <a:endParaRPr lang="en-US" dirty="0"/>
          </a:p>
        </p:txBody>
      </p:sp>
    </p:spTree>
    <p:extLst>
      <p:ext uri="{BB962C8B-B14F-4D97-AF65-F5344CB8AC3E}">
        <p14:creationId xmlns:p14="http://schemas.microsoft.com/office/powerpoint/2010/main" val="1056731865"/>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Directives and Data </a:t>
            </a:r>
            <a:r>
              <a:rPr lang="en-US" dirty="0"/>
              <a:t>Binding Syntax (step_02_normalpage.html</a:t>
            </a:r>
            <a:r>
              <a:rPr lang="en-US" dirty="0" smtClean="0"/>
              <a:t>)</a:t>
            </a:r>
            <a:endParaRPr dirty="0"/>
          </a:p>
        </p:txBody>
      </p:sp>
      <p:sp>
        <p:nvSpPr>
          <p:cNvPr id="7" name="Content Placeholder 3"/>
          <p:cNvSpPr txBox="1">
            <a:spLocks/>
          </p:cNvSpPr>
          <p:nvPr/>
        </p:nvSpPr>
        <p:spPr>
          <a:xfrm>
            <a:off x="1524000" y="2060848"/>
            <a:ext cx="932452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smtClean="0">
                <a:solidFill>
                  <a:srgbClr val="FF0000"/>
                </a:solidFill>
              </a:rPr>
              <a:t>step_01_blankpage.html</a:t>
            </a:r>
            <a:r>
              <a:rPr lang="en-US" dirty="0" smtClean="0"/>
              <a:t>” as “</a:t>
            </a:r>
            <a:r>
              <a:rPr lang="en-US" dirty="0" smtClean="0">
                <a:solidFill>
                  <a:srgbClr val="FF0000"/>
                </a:solidFill>
              </a:rPr>
              <a:t>step_02_normalpage.html</a:t>
            </a:r>
            <a:endParaRPr lang="en-US" dirty="0" smtClean="0"/>
          </a:p>
          <a:p>
            <a:pPr marL="457200" indent="-457200">
              <a:buFont typeface="+mj-lt"/>
              <a:buAutoNum type="arabicPeriod"/>
            </a:pPr>
            <a:r>
              <a:rPr lang="en-US" dirty="0" smtClean="0"/>
              <a:t>Add a simple html “input” tag</a:t>
            </a:r>
          </a:p>
          <a:p>
            <a:pPr marL="457200" indent="-457200">
              <a:buFont typeface="+mj-lt"/>
              <a:buAutoNum type="arabicPeriod"/>
            </a:pPr>
            <a:r>
              <a:rPr lang="en-US" dirty="0" smtClean="0"/>
              <a:t>Hit “F5” and see the result</a:t>
            </a:r>
          </a:p>
        </p:txBody>
      </p:sp>
      <p:pic>
        <p:nvPicPr>
          <p:cNvPr id="4" name="Picture 3"/>
          <p:cNvPicPr>
            <a:picLocks noChangeAspect="1"/>
          </p:cNvPicPr>
          <p:nvPr/>
        </p:nvPicPr>
        <p:blipFill>
          <a:blip r:embed="rId3"/>
          <a:stretch>
            <a:fillRect/>
          </a:stretch>
        </p:blipFill>
        <p:spPr>
          <a:xfrm>
            <a:off x="479376" y="3789040"/>
            <a:ext cx="5943600" cy="2619375"/>
          </a:xfrm>
          <a:prstGeom prst="rect">
            <a:avLst/>
          </a:prstGeom>
        </p:spPr>
      </p:pic>
      <p:pic>
        <p:nvPicPr>
          <p:cNvPr id="6" name="Picture 5"/>
          <p:cNvPicPr>
            <a:picLocks noChangeAspect="1"/>
          </p:cNvPicPr>
          <p:nvPr/>
        </p:nvPicPr>
        <p:blipFill>
          <a:blip r:embed="rId4"/>
          <a:stretch>
            <a:fillRect/>
          </a:stretch>
        </p:blipFill>
        <p:spPr>
          <a:xfrm>
            <a:off x="6710056" y="3786583"/>
            <a:ext cx="5210175" cy="1943100"/>
          </a:xfrm>
          <a:prstGeom prst="rect">
            <a:avLst/>
          </a:prstGeom>
        </p:spPr>
      </p:pic>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2881288046"/>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Directives and Data </a:t>
            </a:r>
            <a:r>
              <a:rPr lang="en-US" dirty="0"/>
              <a:t>Binding Syntax (step_03_adddirectivedatabind.html</a:t>
            </a:r>
            <a:r>
              <a:rPr lang="en-US" dirty="0" smtClean="0"/>
              <a:t>)</a:t>
            </a:r>
            <a:endParaRPr dirty="0"/>
          </a:p>
        </p:txBody>
      </p:sp>
      <p:sp>
        <p:nvSpPr>
          <p:cNvPr id="7" name="Content Placeholder 3"/>
          <p:cNvSpPr txBox="1">
            <a:spLocks/>
          </p:cNvSpPr>
          <p:nvPr/>
        </p:nvSpPr>
        <p:spPr>
          <a:xfrm>
            <a:off x="1524000" y="2060848"/>
            <a:ext cx="385192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step_02_normalpage.html</a:t>
            </a:r>
            <a:r>
              <a:rPr lang="en-US" dirty="0" smtClean="0"/>
              <a:t>” as “</a:t>
            </a:r>
            <a:r>
              <a:rPr lang="en-US" dirty="0" smtClean="0">
                <a:solidFill>
                  <a:srgbClr val="FF0000"/>
                </a:solidFill>
              </a:rPr>
              <a:t>step_03_adddirectivedatabind.html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-app</a:t>
            </a:r>
            <a:r>
              <a:rPr lang="en-US" dirty="0" smtClean="0"/>
              <a:t>” as attribute within “&lt;html&gt;” tag</a:t>
            </a:r>
          </a:p>
          <a:p>
            <a:pPr marL="457200" indent="-457200">
              <a:buFont typeface="+mj-lt"/>
              <a:buAutoNum type="arabicPeriod"/>
            </a:pPr>
            <a:r>
              <a:rPr lang="en-US" dirty="0" smtClean="0"/>
              <a:t>Add “</a:t>
            </a:r>
            <a:r>
              <a:rPr lang="en-US" dirty="0" err="1" smtClean="0">
                <a:solidFill>
                  <a:srgbClr val="FF0000"/>
                </a:solidFill>
              </a:rPr>
              <a:t>ng</a:t>
            </a:r>
            <a:r>
              <a:rPr lang="en-US" dirty="0" smtClean="0">
                <a:solidFill>
                  <a:srgbClr val="FF0000"/>
                </a:solidFill>
              </a:rPr>
              <a:t>-model=‘</a:t>
            </a:r>
            <a:r>
              <a:rPr lang="en-US" dirty="0" smtClean="0">
                <a:solidFill>
                  <a:srgbClr val="00B0F0"/>
                </a:solidFill>
              </a:rPr>
              <a:t>vm.name</a:t>
            </a:r>
            <a:r>
              <a:rPr lang="en-US" dirty="0" smtClean="0">
                <a:solidFill>
                  <a:srgbClr val="FF0000"/>
                </a:solidFill>
              </a:rPr>
              <a:t>’</a:t>
            </a:r>
            <a:r>
              <a:rPr lang="en-US" dirty="0" smtClean="0"/>
              <a:t>” within “&lt;input&gt;” tag</a:t>
            </a:r>
          </a:p>
          <a:p>
            <a:pPr marL="457200" indent="-457200">
              <a:buFont typeface="+mj-lt"/>
              <a:buAutoNum type="arabicPeriod"/>
            </a:pPr>
            <a:r>
              <a:rPr lang="en-US" dirty="0" smtClean="0"/>
              <a:t>Add “</a:t>
            </a:r>
            <a:r>
              <a:rPr lang="en-US" dirty="0" smtClean="0">
                <a:solidFill>
                  <a:srgbClr val="FF0000"/>
                </a:solidFill>
              </a:rPr>
              <a:t>{{</a:t>
            </a:r>
            <a:r>
              <a:rPr lang="en-US" dirty="0" smtClean="0">
                <a:solidFill>
                  <a:srgbClr val="00B0F0"/>
                </a:solidFill>
              </a:rPr>
              <a:t>vm.name</a:t>
            </a:r>
            <a:r>
              <a:rPr lang="en-US" dirty="0" smtClean="0">
                <a:solidFill>
                  <a:srgbClr val="FF0000"/>
                </a:solidFill>
              </a:rPr>
              <a:t>}}</a:t>
            </a:r>
            <a:r>
              <a:rPr lang="en-US" dirty="0" smtClean="0"/>
              <a:t>” after “&lt;input&gt;” </a:t>
            </a:r>
            <a:r>
              <a:rPr lang="en-US" dirty="0" err="1" smtClean="0"/>
              <a:t>tage</a:t>
            </a:r>
            <a:endParaRPr lang="en-US" dirty="0" smtClean="0"/>
          </a:p>
          <a:p>
            <a:pPr marL="457200" indent="-457200">
              <a:buFont typeface="+mj-lt"/>
              <a:buAutoNum type="arabicPeriod"/>
            </a:pPr>
            <a:r>
              <a:rPr lang="en-US" dirty="0" smtClean="0"/>
              <a:t>Hit “F5” and see the result</a:t>
            </a:r>
          </a:p>
        </p:txBody>
      </p:sp>
      <p:pic>
        <p:nvPicPr>
          <p:cNvPr id="3" name="Picture 2"/>
          <p:cNvPicPr>
            <a:picLocks noChangeAspect="1"/>
          </p:cNvPicPr>
          <p:nvPr/>
        </p:nvPicPr>
        <p:blipFill>
          <a:blip r:embed="rId3"/>
          <a:stretch>
            <a:fillRect/>
          </a:stretch>
        </p:blipFill>
        <p:spPr>
          <a:xfrm>
            <a:off x="5807968" y="2123551"/>
            <a:ext cx="6000750" cy="2228850"/>
          </a:xfrm>
          <a:prstGeom prst="rect">
            <a:avLst/>
          </a:prstGeom>
        </p:spPr>
      </p:pic>
      <p:sp>
        <p:nvSpPr>
          <p:cNvPr id="5" name="Rectangle 4"/>
          <p:cNvSpPr/>
          <p:nvPr/>
        </p:nvSpPr>
        <p:spPr>
          <a:xfrm>
            <a:off x="9048328" y="2492896"/>
            <a:ext cx="648072"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80176" y="3537012"/>
            <a:ext cx="1296144"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84332" y="3537012"/>
            <a:ext cx="900100" cy="2520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7932" y="2369250"/>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4584" y="310914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6181" y="3126590"/>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5807968" y="4721746"/>
            <a:ext cx="4667250" cy="1552575"/>
          </a:xfrm>
          <a:prstGeom prst="rect">
            <a:avLst/>
          </a:prstGeom>
        </p:spPr>
      </p:pic>
      <p:sp>
        <p:nvSpPr>
          <p:cNvPr id="14"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1114991761"/>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with the </a:t>
            </a:r>
            <a:r>
              <a:rPr lang="en-US" dirty="0" err="1" smtClean="0"/>
              <a:t>ng</a:t>
            </a:r>
            <a:r>
              <a:rPr lang="en-US" dirty="0" smtClean="0"/>
              <a:t>-repeat Directive</a:t>
            </a:r>
            <a:endParaRPr dirty="0"/>
          </a:p>
        </p:txBody>
      </p:sp>
      <p:pic>
        <p:nvPicPr>
          <p:cNvPr id="4" name="Picture 3"/>
          <p:cNvPicPr>
            <a:picLocks noChangeAspect="1"/>
          </p:cNvPicPr>
          <p:nvPr/>
        </p:nvPicPr>
        <p:blipFill>
          <a:blip r:embed="rId3"/>
          <a:stretch>
            <a:fillRect/>
          </a:stretch>
        </p:blipFill>
        <p:spPr>
          <a:xfrm>
            <a:off x="1775520" y="3438601"/>
            <a:ext cx="7907124" cy="2376264"/>
          </a:xfrm>
          <a:prstGeom prst="rect">
            <a:avLst/>
          </a:prstGeom>
        </p:spPr>
      </p:pic>
      <p:sp>
        <p:nvSpPr>
          <p:cNvPr id="7" name="Content Placeholder 3"/>
          <p:cNvSpPr txBox="1">
            <a:spLocks/>
          </p:cNvSpPr>
          <p:nvPr/>
        </p:nvSpPr>
        <p:spPr>
          <a:xfrm>
            <a:off x="1524000" y="1916832"/>
            <a:ext cx="8676456" cy="3581401"/>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a:t>
            </a:r>
            <a:r>
              <a:rPr lang="en-US" dirty="0" err="1" smtClean="0">
                <a:solidFill>
                  <a:srgbClr val="FF0000"/>
                </a:solidFill>
              </a:rPr>
              <a:t>ng-init</a:t>
            </a:r>
            <a:r>
              <a:rPr lang="en-US" dirty="0" smtClean="0"/>
              <a:t>” is the angular directive to initialize some data</a:t>
            </a:r>
          </a:p>
          <a:p>
            <a:pPr marL="457200" indent="-457200">
              <a:buFont typeface="+mj-lt"/>
              <a:buAutoNum type="arabicPeriod"/>
            </a:pPr>
            <a:r>
              <a:rPr lang="en-US" dirty="0" smtClean="0"/>
              <a:t>“</a:t>
            </a:r>
            <a:r>
              <a:rPr lang="en-US" dirty="0" err="1">
                <a:solidFill>
                  <a:srgbClr val="FF0000"/>
                </a:solidFill>
              </a:rPr>
              <a:t>ng-init</a:t>
            </a:r>
            <a:r>
              <a:rPr lang="en-US" dirty="0" smtClean="0"/>
              <a:t>” is the angular directive to iterate collection of data </a:t>
            </a:r>
            <a:endParaRPr lang="en-US" dirty="0"/>
          </a:p>
        </p:txBody>
      </p:sp>
      <p:sp>
        <p:nvSpPr>
          <p:cNvPr id="8" name="Rectangle 7"/>
          <p:cNvSpPr/>
          <p:nvPr/>
        </p:nvSpPr>
        <p:spPr>
          <a:xfrm>
            <a:off x="2063552" y="3739906"/>
            <a:ext cx="1800200" cy="3371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359696" y="4869160"/>
            <a:ext cx="1944216"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00056" y="4869160"/>
            <a:ext cx="720080" cy="36004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079776" y="4005064"/>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p:nvPr/>
        </p:nvCxnSpPr>
        <p:spPr>
          <a:xfrm flipH="1" flipV="1">
            <a:off x="4583832" y="4077072"/>
            <a:ext cx="2016224" cy="792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824192" y="5229200"/>
            <a:ext cx="7200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a:xfrm>
            <a:off x="8184232" y="5229200"/>
            <a:ext cx="0" cy="269033"/>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28" name="Straight Connector 27"/>
          <p:cNvCxnSpPr/>
          <p:nvPr/>
        </p:nvCxnSpPr>
        <p:spPr>
          <a:xfrm flipH="1">
            <a:off x="5862228" y="5498233"/>
            <a:ext cx="2322004" cy="0"/>
          </a:xfrm>
          <a:prstGeom prst="line">
            <a:avLst/>
          </a:prstGeom>
          <a:ln w="38100"/>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5859390" y="5229200"/>
            <a:ext cx="0" cy="269033"/>
          </a:xfrm>
          <a:prstGeom prst="line">
            <a:avLst/>
          </a:prstGeom>
          <a:ln w="38100">
            <a:headEnd type="triangle" w="med" len="med"/>
            <a:tailEnd type="none" w="med" len="me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03141917"/>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Directive(step_04_iteratewithngrepeat</a:t>
            </a:r>
            <a:r>
              <a:rPr lang="en-US" dirty="0" smtClean="0"/>
              <a:t>)</a:t>
            </a:r>
            <a:endParaRPr dirty="0"/>
          </a:p>
        </p:txBody>
      </p:sp>
      <p:sp>
        <p:nvSpPr>
          <p:cNvPr id="7" name="Content Placeholder 3"/>
          <p:cNvSpPr txBox="1">
            <a:spLocks/>
          </p:cNvSpPr>
          <p:nvPr/>
        </p:nvSpPr>
        <p:spPr>
          <a:xfrm>
            <a:off x="1524000" y="2060848"/>
            <a:ext cx="500404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smtClean="0">
                <a:solidFill>
                  <a:srgbClr val="FF0000"/>
                </a:solidFill>
              </a:rPr>
              <a:t>step_03_adddirectivedatabind.html</a:t>
            </a:r>
            <a:r>
              <a:rPr lang="en-US" dirty="0" smtClean="0"/>
              <a:t>” as “</a:t>
            </a:r>
            <a:r>
              <a:rPr lang="en-US" dirty="0" smtClean="0">
                <a:solidFill>
                  <a:srgbClr val="FF0000"/>
                </a:solidFill>
              </a:rPr>
              <a:t>step_04_iteratewithngrepeat.html</a:t>
            </a:r>
            <a:r>
              <a:rPr lang="en-US" dirty="0"/>
              <a:t> ”</a:t>
            </a:r>
            <a:endParaRPr lang="en-US" dirty="0" smtClean="0"/>
          </a:p>
          <a:p>
            <a:pPr marL="457200" indent="-457200">
              <a:buFont typeface="+mj-lt"/>
              <a:buAutoNum type="arabicPeriod"/>
            </a:pPr>
            <a:r>
              <a:rPr lang="en-US" dirty="0" smtClean="0"/>
              <a:t>Add “</a:t>
            </a:r>
            <a:r>
              <a:rPr lang="en-US" dirty="0" err="1" smtClean="0">
                <a:solidFill>
                  <a:srgbClr val="FF0000"/>
                </a:solidFill>
              </a:rPr>
              <a:t>ng-init</a:t>
            </a:r>
            <a:r>
              <a:rPr lang="en-US" dirty="0" smtClean="0">
                <a:solidFill>
                  <a:srgbClr val="FF0000"/>
                </a:solidFill>
              </a:rPr>
              <a:t>=….” </a:t>
            </a:r>
            <a:r>
              <a:rPr lang="en-US" dirty="0" smtClean="0"/>
              <a:t>as attribute in &lt;body&gt; tag and add “</a:t>
            </a:r>
            <a:r>
              <a:rPr lang="en-US" dirty="0" err="1" smtClean="0">
                <a:solidFill>
                  <a:srgbClr val="FF0000"/>
                </a:solidFill>
              </a:rPr>
              <a:t>ng</a:t>
            </a:r>
            <a:r>
              <a:rPr lang="en-US" dirty="0" smtClean="0">
                <a:solidFill>
                  <a:srgbClr val="FF0000"/>
                </a:solidFill>
              </a:rPr>
              <a:t>-repeat</a:t>
            </a:r>
            <a:r>
              <a:rPr lang="en-US" dirty="0" smtClean="0"/>
              <a:t>” as attribute in &lt;li&gt; tag.</a:t>
            </a:r>
          </a:p>
          <a:p>
            <a:pPr marL="457200" indent="-457200">
              <a:buFont typeface="+mj-lt"/>
              <a:buAutoNum type="arabicPeriod"/>
            </a:pPr>
            <a:r>
              <a:rPr lang="en-US" dirty="0" smtClean="0"/>
              <a:t>Add angular expression “</a:t>
            </a:r>
            <a:r>
              <a:rPr lang="en-US" dirty="0" smtClean="0">
                <a:solidFill>
                  <a:srgbClr val="FF0000"/>
                </a:solidFill>
              </a:rPr>
              <a:t>{{</a:t>
            </a:r>
            <a:r>
              <a:rPr lang="en-US" dirty="0" err="1" smtClean="0">
                <a:solidFill>
                  <a:schemeClr val="accent4">
                    <a:lumMod val="60000"/>
                    <a:lumOff val="40000"/>
                  </a:schemeClr>
                </a:solidFill>
              </a:rPr>
              <a:t>personName</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3" name="Picture 2"/>
          <p:cNvPicPr>
            <a:picLocks noChangeAspect="1"/>
          </p:cNvPicPr>
          <p:nvPr/>
        </p:nvPicPr>
        <p:blipFill rotWithShape="1">
          <a:blip r:embed="rId3"/>
          <a:srcRect r="18875"/>
          <a:stretch/>
        </p:blipFill>
        <p:spPr>
          <a:xfrm>
            <a:off x="6744072" y="1689147"/>
            <a:ext cx="4968552" cy="2695575"/>
          </a:xfrm>
          <a:prstGeom prst="rect">
            <a:avLst/>
          </a:prstGeom>
        </p:spPr>
      </p:pic>
      <p:pic>
        <p:nvPicPr>
          <p:cNvPr id="5" name="Picture 4"/>
          <p:cNvPicPr>
            <a:picLocks noChangeAspect="1"/>
          </p:cNvPicPr>
          <p:nvPr/>
        </p:nvPicPr>
        <p:blipFill>
          <a:blip r:embed="rId4"/>
          <a:stretch>
            <a:fillRect/>
          </a:stretch>
        </p:blipFill>
        <p:spPr>
          <a:xfrm>
            <a:off x="6744072" y="4581128"/>
            <a:ext cx="4610100" cy="2047875"/>
          </a:xfrm>
          <a:prstGeom prst="rect">
            <a:avLst/>
          </a:prstGeom>
        </p:spPr>
      </p:pic>
      <p:sp>
        <p:nvSpPr>
          <p:cNvPr id="10" name="Rectangle 9"/>
          <p:cNvSpPr/>
          <p:nvPr/>
        </p:nvSpPr>
        <p:spPr>
          <a:xfrm>
            <a:off x="7464152" y="2636912"/>
            <a:ext cx="3890020" cy="21602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96200" y="3571147"/>
            <a:ext cx="2304256"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272464" y="3571147"/>
            <a:ext cx="936104"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6200" y="3254565"/>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93835" y="3208407"/>
            <a:ext cx="410422" cy="41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427952"/>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AngularJS</a:t>
            </a:r>
            <a:r>
              <a:rPr lang="en-US" dirty="0" smtClean="0"/>
              <a:t> Directives Document</a:t>
            </a:r>
            <a:endParaRPr dirty="0"/>
          </a:p>
        </p:txBody>
      </p:sp>
      <p:pic>
        <p:nvPicPr>
          <p:cNvPr id="4" name="Picture 3"/>
          <p:cNvPicPr>
            <a:picLocks noChangeAspect="1"/>
          </p:cNvPicPr>
          <p:nvPr/>
        </p:nvPicPr>
        <p:blipFill>
          <a:blip r:embed="rId3"/>
          <a:stretch>
            <a:fillRect/>
          </a:stretch>
        </p:blipFill>
        <p:spPr>
          <a:xfrm>
            <a:off x="911424" y="1772816"/>
            <a:ext cx="4386257" cy="2016224"/>
          </a:xfrm>
          <a:prstGeom prst="rect">
            <a:avLst/>
          </a:prstGeom>
        </p:spPr>
      </p:pic>
      <p:sp>
        <p:nvSpPr>
          <p:cNvPr id="6" name="Rectangle 5"/>
          <p:cNvSpPr/>
          <p:nvPr/>
        </p:nvSpPr>
        <p:spPr>
          <a:xfrm>
            <a:off x="2927648" y="2780928"/>
            <a:ext cx="1008112"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4439816" y="2636912"/>
            <a:ext cx="7479779" cy="4006636"/>
          </a:xfrm>
          <a:prstGeom prst="rect">
            <a:avLst/>
          </a:prstGeom>
        </p:spPr>
      </p:pic>
    </p:spTree>
    <p:extLst>
      <p:ext uri="{BB962C8B-B14F-4D97-AF65-F5344CB8AC3E}">
        <p14:creationId xmlns:p14="http://schemas.microsoft.com/office/powerpoint/2010/main" val="3873274921"/>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Filters</a:t>
            </a:r>
            <a:endParaRPr dirty="0"/>
          </a:p>
        </p:txBody>
      </p:sp>
      <p:pic>
        <p:nvPicPr>
          <p:cNvPr id="3" name="Picture 2"/>
          <p:cNvPicPr>
            <a:picLocks noChangeAspect="1"/>
          </p:cNvPicPr>
          <p:nvPr/>
        </p:nvPicPr>
        <p:blipFill rotWithShape="1">
          <a:blip r:embed="rId3"/>
          <a:srcRect t="15177" b="11699"/>
          <a:stretch/>
        </p:blipFill>
        <p:spPr>
          <a:xfrm>
            <a:off x="2063552" y="2852936"/>
            <a:ext cx="7413462" cy="3813678"/>
          </a:xfrm>
          <a:prstGeom prst="rect">
            <a:avLst/>
          </a:prstGeom>
        </p:spPr>
      </p:pic>
      <p:sp>
        <p:nvSpPr>
          <p:cNvPr id="5" name="Content Placeholder 3"/>
          <p:cNvSpPr txBox="1">
            <a:spLocks/>
          </p:cNvSpPr>
          <p:nvPr/>
        </p:nvSpPr>
        <p:spPr>
          <a:xfrm>
            <a:off x="1524000" y="2060848"/>
            <a:ext cx="9144000"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Filter</a:t>
            </a:r>
            <a:r>
              <a:rPr lang="en-US" dirty="0" smtClean="0"/>
              <a:t> in </a:t>
            </a:r>
            <a:r>
              <a:rPr lang="en-US" dirty="0" err="1" smtClean="0"/>
              <a:t>AngularJS</a:t>
            </a:r>
            <a:r>
              <a:rPr lang="en-US" dirty="0" smtClean="0"/>
              <a:t> is not only used to filter data, but also it can be used to format data for display as well</a:t>
            </a:r>
          </a:p>
        </p:txBody>
      </p:sp>
    </p:spTree>
    <p:extLst>
      <p:ext uri="{BB962C8B-B14F-4D97-AF65-F5344CB8AC3E}">
        <p14:creationId xmlns:p14="http://schemas.microsoft.com/office/powerpoint/2010/main" val="367780814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Document, Source code &amp; Training Video</a:t>
            </a:r>
            <a:endParaRPr dirty="0"/>
          </a:p>
        </p:txBody>
      </p:sp>
      <p:sp>
        <p:nvSpPr>
          <p:cNvPr id="14" name="Content Placeholder 13"/>
          <p:cNvSpPr>
            <a:spLocks noGrp="1"/>
          </p:cNvSpPr>
          <p:nvPr>
            <p:ph idx="1"/>
          </p:nvPr>
        </p:nvSpPr>
        <p:spPr>
          <a:xfrm>
            <a:off x="3143672" y="1934522"/>
            <a:ext cx="6048672" cy="448072"/>
          </a:xfrm>
        </p:spPr>
        <p:txBody>
          <a:bodyPr>
            <a:noAutofit/>
          </a:bodyPr>
          <a:lstStyle/>
          <a:p>
            <a:r>
              <a:rPr lang="en-US" sz="2800" dirty="0"/>
              <a:t>https://www.youtube.com/watch?v=Sr7PCDGfkic&amp;feature=youtu.be</a:t>
            </a:r>
            <a:endParaRPr sz="2800" dirty="0"/>
          </a:p>
        </p:txBody>
      </p:sp>
      <p:pic>
        <p:nvPicPr>
          <p:cNvPr id="8" name="Picture 4" descr="http://upload.wikimedia.org/wikipedia/commons/thumb/4/40/Youtube_icon.svg/256px-Youtube_ic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839722"/>
            <a:ext cx="1085744" cy="1085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TFPSuMHHKekso92wigCqSU6YehSje5aNQFaYw6SBaTaIv_Uvc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524595"/>
            <a:ext cx="3744416" cy="101883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3"/>
          <p:cNvSpPr txBox="1">
            <a:spLocks/>
          </p:cNvSpPr>
          <p:nvPr/>
        </p:nvSpPr>
        <p:spPr>
          <a:xfrm>
            <a:off x="3143672" y="4725144"/>
            <a:ext cx="6048672" cy="448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sz="2800" dirty="0"/>
              <a:t>http://www.slideshare.net/erhwenkuo/01-startoff-angularjs</a:t>
            </a:r>
          </a:p>
        </p:txBody>
      </p:sp>
    </p:spTree>
    <p:extLst>
      <p:ext uri="{BB962C8B-B14F-4D97-AF65-F5344CB8AC3E}">
        <p14:creationId xmlns:p14="http://schemas.microsoft.com/office/powerpoint/2010/main" val="1553618852"/>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06147" y="1862146"/>
            <a:ext cx="6085853" cy="2651001"/>
          </a:xfrm>
          <a:prstGeom prst="rect">
            <a:avLst/>
          </a:prstGeom>
        </p:spPr>
      </p:pic>
      <p:sp>
        <p:nvSpPr>
          <p:cNvPr id="2" name="Title 1"/>
          <p:cNvSpPr>
            <a:spLocks noGrp="1"/>
          </p:cNvSpPr>
          <p:nvPr>
            <p:ph type="title"/>
          </p:nvPr>
        </p:nvSpPr>
        <p:spPr/>
        <p:txBody>
          <a:bodyPr>
            <a:normAutofit/>
          </a:bodyPr>
          <a:lstStyle/>
          <a:p>
            <a:r>
              <a:rPr lang="en-US" dirty="0"/>
              <a:t>Iterating with the </a:t>
            </a:r>
            <a:r>
              <a:rPr lang="en-US" dirty="0" err="1"/>
              <a:t>ng</a:t>
            </a:r>
            <a:r>
              <a:rPr lang="en-US" dirty="0"/>
              <a:t>-repeat Directive(step_05_nginitcustomers</a:t>
            </a:r>
            <a:r>
              <a:rPr lang="en-US" dirty="0" smtClean="0"/>
              <a:t>)</a:t>
            </a:r>
            <a:endParaRPr dirty="0"/>
          </a:p>
        </p:txBody>
      </p:sp>
      <p:sp>
        <p:nvSpPr>
          <p:cNvPr id="7" name="Content Placeholder 3"/>
          <p:cNvSpPr txBox="1">
            <a:spLocks/>
          </p:cNvSpPr>
          <p:nvPr/>
        </p:nvSpPr>
        <p:spPr>
          <a:xfrm>
            <a:off x="1524000" y="2060848"/>
            <a:ext cx="4644008" cy="4035153"/>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step_04_iteratewithngrepeat.html</a:t>
            </a:r>
            <a:r>
              <a:rPr lang="en-US" dirty="0"/>
              <a:t> ” </a:t>
            </a:r>
            <a:r>
              <a:rPr lang="en-US" dirty="0" smtClean="0"/>
              <a:t>as “</a:t>
            </a:r>
            <a:r>
              <a:rPr lang="en-US" dirty="0" smtClean="0">
                <a:solidFill>
                  <a:srgbClr val="FF0000"/>
                </a:solidFill>
              </a:rPr>
              <a:t>step_05_nginitcustomers.html</a:t>
            </a:r>
            <a:r>
              <a:rPr lang="en-US" dirty="0" smtClean="0"/>
              <a:t>”</a:t>
            </a:r>
          </a:p>
          <a:p>
            <a:pPr marL="457200" indent="-457200">
              <a:buFont typeface="+mj-lt"/>
              <a:buAutoNum type="arabicPeriod"/>
            </a:pPr>
            <a:r>
              <a:rPr lang="en-US" dirty="0" smtClean="0"/>
              <a:t>Change “</a:t>
            </a:r>
            <a:r>
              <a:rPr lang="en-US" dirty="0" err="1" smtClean="0">
                <a:solidFill>
                  <a:srgbClr val="FF0000"/>
                </a:solidFill>
              </a:rPr>
              <a:t>ng-init</a:t>
            </a:r>
            <a:r>
              <a:rPr lang="en-US" dirty="0" smtClean="0">
                <a:solidFill>
                  <a:srgbClr val="FF0000"/>
                </a:solidFill>
              </a:rPr>
              <a:t>=….</a:t>
            </a:r>
            <a:r>
              <a:rPr lang="en-US" dirty="0"/>
              <a:t> “ </a:t>
            </a:r>
            <a:r>
              <a:rPr lang="en-US" dirty="0" smtClean="0"/>
              <a:t>to initialize a array of Customer objects</a:t>
            </a:r>
          </a:p>
          <a:p>
            <a:pPr marL="457200" indent="-457200">
              <a:buFont typeface="+mj-lt"/>
              <a:buAutoNum type="arabicPeriod"/>
            </a:pPr>
            <a:r>
              <a:rPr lang="en-US" dirty="0" smtClean="0"/>
              <a:t>Change “</a:t>
            </a:r>
            <a:r>
              <a:rPr lang="en-US" dirty="0" err="1" smtClean="0"/>
              <a:t>ng</a:t>
            </a:r>
            <a:r>
              <a:rPr lang="en-US" dirty="0" smtClean="0"/>
              <a:t>-repeat” to iterate this new customers collection. And Change angular expression “</a:t>
            </a:r>
            <a:r>
              <a:rPr lang="en-US" dirty="0" smtClean="0">
                <a:solidFill>
                  <a:srgbClr val="FF0000"/>
                </a:solidFill>
              </a:rPr>
              <a:t>{{</a:t>
            </a:r>
            <a:r>
              <a:rPr lang="en-US" dirty="0" smtClean="0">
                <a:solidFill>
                  <a:schemeClr val="accent4">
                    <a:lumMod val="60000"/>
                    <a:lumOff val="40000"/>
                  </a:schemeClr>
                </a:solidFill>
              </a:rPr>
              <a:t>customer.name</a:t>
            </a:r>
            <a:r>
              <a:rPr lang="en-US" dirty="0" smtClean="0">
                <a:solidFill>
                  <a:srgbClr val="FF0000"/>
                </a:solidFill>
              </a:rPr>
              <a:t>}}</a:t>
            </a:r>
            <a:r>
              <a:rPr lang="en-US" dirty="0" smtClean="0"/>
              <a:t>  - “</a:t>
            </a:r>
            <a:r>
              <a:rPr lang="en-US" dirty="0" smtClean="0">
                <a:solidFill>
                  <a:srgbClr val="FF0000"/>
                </a:solidFill>
              </a:rPr>
              <a:t>{{</a:t>
            </a:r>
            <a:r>
              <a:rPr lang="en-US" dirty="0" err="1" smtClean="0">
                <a:solidFill>
                  <a:schemeClr val="accent4">
                    <a:lumMod val="60000"/>
                    <a:lumOff val="40000"/>
                  </a:schemeClr>
                </a:solidFill>
              </a:rPr>
              <a:t>customer.city</a:t>
            </a:r>
            <a:r>
              <a:rPr lang="en-US" dirty="0" smtClean="0">
                <a:solidFill>
                  <a:srgbClr val="FF0000"/>
                </a:solidFill>
              </a:rPr>
              <a:t>}}</a:t>
            </a:r>
            <a:r>
              <a:rPr lang="en-US" dirty="0" smtClean="0"/>
              <a:t> ” to show binding value</a:t>
            </a:r>
          </a:p>
          <a:p>
            <a:pPr marL="457200" indent="-457200">
              <a:buFont typeface="+mj-lt"/>
              <a:buAutoNum type="arabicPeriod"/>
            </a:pPr>
            <a:r>
              <a:rPr lang="en-US" dirty="0" smtClean="0"/>
              <a:t>Hit “F5” and see the result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6808300" y="2750687"/>
            <a:ext cx="499134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87436" y="3742495"/>
            <a:ext cx="1620932" cy="23094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480376" y="3743888"/>
            <a:ext cx="2319268" cy="22955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38612" y="2361923"/>
            <a:ext cx="461032" cy="461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5428" y="343956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27796" y="3388601"/>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6751918" y="4746969"/>
            <a:ext cx="4686300" cy="2009775"/>
          </a:xfrm>
          <a:prstGeom prst="rect">
            <a:avLst/>
          </a:prstGeom>
        </p:spPr>
      </p:pic>
    </p:spTree>
    <p:extLst>
      <p:ext uri="{BB962C8B-B14F-4D97-AF65-F5344CB8AC3E}">
        <p14:creationId xmlns:p14="http://schemas.microsoft.com/office/powerpoint/2010/main" val="683515075"/>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1383" y="2742792"/>
            <a:ext cx="8064115" cy="3926568"/>
          </a:xfrm>
          <a:prstGeom prst="rect">
            <a:avLst/>
          </a:prstGeom>
        </p:spPr>
      </p:pic>
      <p:sp>
        <p:nvSpPr>
          <p:cNvPr id="2" name="Title 1"/>
          <p:cNvSpPr>
            <a:spLocks noGrp="1"/>
          </p:cNvSpPr>
          <p:nvPr>
            <p:ph type="title"/>
          </p:nvPr>
        </p:nvSpPr>
        <p:spPr/>
        <p:txBody>
          <a:bodyPr>
            <a:normAutofit fontScale="90000"/>
          </a:bodyPr>
          <a:lstStyle/>
          <a:p>
            <a:r>
              <a:rPr lang="en-US" dirty="0"/>
              <a:t>Iterating with the </a:t>
            </a:r>
            <a:r>
              <a:rPr lang="en-US" dirty="0" err="1"/>
              <a:t>ng</a:t>
            </a:r>
            <a:r>
              <a:rPr lang="en-US" dirty="0"/>
              <a:t>-repeat Directive(step_06_filterbyinputandformat</a:t>
            </a:r>
            <a:r>
              <a:rPr lang="en-US" dirty="0" smtClean="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step_05_nginitcustomers.html</a:t>
            </a:r>
            <a:r>
              <a:rPr lang="en-US" dirty="0" smtClean="0"/>
              <a:t>” as “</a:t>
            </a:r>
            <a:r>
              <a:rPr lang="en-US" dirty="0" smtClean="0">
                <a:solidFill>
                  <a:srgbClr val="FF0000"/>
                </a:solidFill>
              </a:rPr>
              <a:t>step_06_filterbyinputandformat.html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2885374" y="4632115"/>
            <a:ext cx="2202514" cy="334213"/>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31504" y="5251950"/>
            <a:ext cx="6840760" cy="62615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6351" y="4346493"/>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2484" y="495638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229" y="5672897"/>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Tree>
    <p:extLst>
      <p:ext uri="{BB962C8B-B14F-4D97-AF65-F5344CB8AC3E}">
        <p14:creationId xmlns:p14="http://schemas.microsoft.com/office/powerpoint/2010/main" val="764090339"/>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a:t>
            </a:r>
            <a:r>
              <a:rPr lang="en-US" dirty="0" smtClean="0"/>
              <a:t>Filter Component List</a:t>
            </a:r>
            <a:endParaRPr dirty="0"/>
          </a:p>
        </p:txBody>
      </p:sp>
      <p:pic>
        <p:nvPicPr>
          <p:cNvPr id="4" name="Picture 3"/>
          <p:cNvPicPr>
            <a:picLocks noChangeAspect="1"/>
          </p:cNvPicPr>
          <p:nvPr/>
        </p:nvPicPr>
        <p:blipFill>
          <a:blip r:embed="rId2"/>
          <a:stretch>
            <a:fillRect/>
          </a:stretch>
        </p:blipFill>
        <p:spPr>
          <a:xfrm>
            <a:off x="1703512" y="1916832"/>
            <a:ext cx="8487891" cy="4546643"/>
          </a:xfrm>
          <a:prstGeom prst="rect">
            <a:avLst/>
          </a:prstGeom>
        </p:spPr>
      </p:pic>
    </p:spTree>
    <p:extLst>
      <p:ext uri="{BB962C8B-B14F-4D97-AF65-F5344CB8AC3E}">
        <p14:creationId xmlns:p14="http://schemas.microsoft.com/office/powerpoint/2010/main" val="1153027685"/>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Controllers and Scope</a:t>
            </a:r>
            <a:endParaRPr lang="en-US" dirty="0"/>
          </a:p>
        </p:txBody>
      </p:sp>
      <p:pic>
        <p:nvPicPr>
          <p:cNvPr id="4" name="Picture 3"/>
          <p:cNvPicPr>
            <a:picLocks noChangeAspect="1"/>
          </p:cNvPicPr>
          <p:nvPr/>
        </p:nvPicPr>
        <p:blipFill>
          <a:blip r:embed="rId3"/>
          <a:stretch>
            <a:fillRect/>
          </a:stretch>
        </p:blipFill>
        <p:spPr>
          <a:xfrm>
            <a:off x="8904312" y="260648"/>
            <a:ext cx="3086100" cy="2333625"/>
          </a:xfrm>
          <a:prstGeom prst="rect">
            <a:avLst/>
          </a:prstGeom>
        </p:spPr>
      </p:pic>
    </p:spTree>
    <p:extLst>
      <p:ext uri="{BB962C8B-B14F-4D97-AF65-F5344CB8AC3E}">
        <p14:creationId xmlns:p14="http://schemas.microsoft.com/office/powerpoint/2010/main" val="262618158"/>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View, Controllers &amp; Scope</a:t>
            </a:r>
            <a:endParaRPr dirty="0"/>
          </a:p>
        </p:txBody>
      </p:sp>
      <p:sp>
        <p:nvSpPr>
          <p:cNvPr id="5" name="Text Placeholder 2"/>
          <p:cNvSpPr txBox="1">
            <a:spLocks/>
          </p:cNvSpPr>
          <p:nvPr/>
        </p:nvSpPr>
        <p:spPr>
          <a:xfrm>
            <a:off x="1631504" y="4149080"/>
            <a:ext cx="1944216" cy="72008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149080"/>
            <a:ext cx="1944216" cy="720080"/>
          </a:xfrm>
          <a:prstGeom prst="rect">
            <a:avLst/>
          </a:prstGeom>
          <a:solidFill>
            <a:schemeClr val="accent6">
              <a:lumMod val="75000"/>
            </a:schemeClr>
          </a:solidFill>
          <a:ln>
            <a:solidFill>
              <a:schemeClr val="accent6">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005064"/>
            <a:ext cx="1800200" cy="1008112"/>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p:cNvCxnSpPr>
          <p:nvPr/>
        </p:nvCxnSpPr>
        <p:spPr>
          <a:xfrm>
            <a:off x="6636060" y="4509120"/>
            <a:ext cx="1188132"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endCxn id="5" idx="3"/>
          </p:cNvCxnSpPr>
          <p:nvPr/>
        </p:nvCxnSpPr>
        <p:spPr>
          <a:xfrm flipH="1">
            <a:off x="3575720" y="450912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2"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solidFill>
                  <a:srgbClr val="FF0000"/>
                </a:solidFill>
              </a:rPr>
              <a:t>$scope </a:t>
            </a:r>
            <a:r>
              <a:rPr lang="en-US" dirty="0" smtClean="0"/>
              <a:t>is the “glue” (</a:t>
            </a:r>
            <a:r>
              <a:rPr lang="en-US" dirty="0" err="1" smtClean="0">
                <a:solidFill>
                  <a:srgbClr val="00B0F0"/>
                </a:solidFill>
              </a:rPr>
              <a:t>ViewModel</a:t>
            </a:r>
            <a:r>
              <a:rPr lang="en-US" dirty="0" smtClean="0"/>
              <a:t>) between a </a:t>
            </a:r>
            <a:r>
              <a:rPr lang="en-US" dirty="0" smtClean="0">
                <a:solidFill>
                  <a:srgbClr val="FF0000"/>
                </a:solidFill>
              </a:rPr>
              <a:t>controller</a:t>
            </a:r>
            <a:r>
              <a:rPr lang="en-US" dirty="0" smtClean="0"/>
              <a:t> and a </a:t>
            </a:r>
            <a:r>
              <a:rPr lang="en-US" dirty="0" smtClean="0">
                <a:solidFill>
                  <a:srgbClr val="FF0000"/>
                </a:solidFill>
              </a:rPr>
              <a:t>view</a:t>
            </a:r>
          </a:p>
          <a:p>
            <a:pPr marL="457200" indent="-457200">
              <a:buFont typeface="+mj-lt"/>
              <a:buAutoNum type="arabicPeriod"/>
            </a:pPr>
            <a:r>
              <a:rPr lang="en-US" dirty="0"/>
              <a:t>The </a:t>
            </a:r>
            <a:r>
              <a:rPr lang="en-US" dirty="0">
                <a:solidFill>
                  <a:srgbClr val="FF0000"/>
                </a:solidFill>
              </a:rPr>
              <a:t>view</a:t>
            </a:r>
            <a:r>
              <a:rPr lang="en-US" dirty="0"/>
              <a:t> don’t have to know about the </a:t>
            </a:r>
            <a:r>
              <a:rPr lang="en-US" dirty="0">
                <a:solidFill>
                  <a:srgbClr val="FF0000"/>
                </a:solidFill>
              </a:rPr>
              <a:t>controller</a:t>
            </a:r>
          </a:p>
          <a:p>
            <a:pPr marL="457200" indent="-457200">
              <a:buFont typeface="+mj-lt"/>
              <a:buAutoNum type="arabicPeriod"/>
            </a:pPr>
            <a:r>
              <a:rPr lang="en-US" dirty="0"/>
              <a:t>The </a:t>
            </a:r>
            <a:r>
              <a:rPr lang="en-US" dirty="0">
                <a:solidFill>
                  <a:srgbClr val="FF0000"/>
                </a:solidFill>
              </a:rPr>
              <a:t>controller</a:t>
            </a:r>
            <a:r>
              <a:rPr lang="en-US" dirty="0"/>
              <a:t> definitely doesn’t want to know about the </a:t>
            </a:r>
            <a:r>
              <a:rPr lang="en-US" dirty="0">
                <a:solidFill>
                  <a:srgbClr val="FF0000"/>
                </a:solidFill>
              </a:rPr>
              <a:t>view</a:t>
            </a:r>
          </a:p>
        </p:txBody>
      </p:sp>
      <p:pic>
        <p:nvPicPr>
          <p:cNvPr id="1026" name="Picture 2" descr="http://freecoloringpagesite.com/coloring-pics/glue-coloring-4.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1274" y="5085184"/>
            <a:ext cx="1469371"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285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6"/>
                                        </p:tgtEl>
                                        <p:attrNameLst>
                                          <p:attrName>style.visibility</p:attrName>
                                        </p:attrNameLst>
                                      </p:cBhvr>
                                      <p:to>
                                        <p:strVal val="visible"/>
                                      </p:to>
                                    </p:set>
                                    <p:anim calcmode="lin" valueType="num">
                                      <p:cBhvr additive="base">
                                        <p:cTn id="38" dur="500" fill="hold"/>
                                        <p:tgtEl>
                                          <p:spTgt spid="1026"/>
                                        </p:tgtEl>
                                        <p:attrNameLst>
                                          <p:attrName>ppt_x</p:attrName>
                                        </p:attrNameLst>
                                      </p:cBhvr>
                                      <p:tavLst>
                                        <p:tav tm="0">
                                          <p:val>
                                            <p:strVal val="#ppt_x"/>
                                          </p:val>
                                        </p:tav>
                                        <p:tav tm="100000">
                                          <p:val>
                                            <p:strVal val="#ppt_x"/>
                                          </p:val>
                                        </p:tav>
                                      </p:tavLst>
                                    </p:anim>
                                    <p:anim calcmode="lin" valueType="num">
                                      <p:cBhvr additive="base">
                                        <p:cTn id="3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View, Controllers &amp; </a:t>
            </a:r>
            <a:r>
              <a:rPr lang="en-US" dirty="0" smtClean="0"/>
              <a:t>$scope(step_07_simplecontroller)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smtClean="0">
                <a:solidFill>
                  <a:srgbClr val="FF0000"/>
                </a:solidFill>
              </a:rPr>
              <a:t>step_06_filterbyinputandformat.html</a:t>
            </a:r>
            <a:r>
              <a:rPr lang="en-US" dirty="0" smtClean="0"/>
              <a:t>” as “</a:t>
            </a:r>
            <a:r>
              <a:rPr lang="en-US" dirty="0" smtClean="0">
                <a:solidFill>
                  <a:srgbClr val="FF0000"/>
                </a:solidFill>
              </a:rPr>
              <a:t>step_07_simplecontroller.html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
        <p:nvSpPr>
          <p:cNvPr id="20" name="Rectangular Callout 19"/>
          <p:cNvSpPr/>
          <p:nvPr/>
        </p:nvSpPr>
        <p:spPr>
          <a:xfrm>
            <a:off x="250480" y="4323427"/>
            <a:ext cx="2176141" cy="913554"/>
          </a:xfrm>
          <a:prstGeom prst="wedgeRectCallout">
            <a:avLst>
              <a:gd name="adj1" fmla="val 107977"/>
              <a:gd name="adj2" fmla="val -493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FF0000"/>
                </a:solidFill>
              </a:rPr>
              <a:t>ng</a:t>
            </a:r>
            <a:r>
              <a:rPr lang="en-US" sz="1600" dirty="0" smtClean="0">
                <a:solidFill>
                  <a:srgbClr val="FF0000"/>
                </a:solidFill>
              </a:rPr>
              <a:t>-repeat</a:t>
            </a:r>
            <a:r>
              <a:rPr lang="en-US" sz="1600" dirty="0" smtClean="0">
                <a:solidFill>
                  <a:schemeClr val="tx1"/>
                </a:solidFill>
              </a:rPr>
              <a:t> access the </a:t>
            </a:r>
            <a:r>
              <a:rPr lang="en-US" sz="1600" dirty="0" err="1" smtClean="0">
                <a:solidFill>
                  <a:srgbClr val="0070C0"/>
                </a:solidFill>
              </a:rPr>
              <a:t>vm.customers</a:t>
            </a:r>
            <a:r>
              <a:rPr lang="en-US" sz="1600" dirty="0" smtClean="0">
                <a:solidFill>
                  <a:schemeClr val="tx1"/>
                </a:solidFill>
              </a:rPr>
              <a:t> via </a:t>
            </a:r>
            <a:r>
              <a:rPr lang="en-US" sz="1600" dirty="0" smtClean="0">
                <a:solidFill>
                  <a:srgbClr val="FF0000"/>
                </a:solidFill>
              </a:rPr>
              <a:t>$scope</a:t>
            </a:r>
            <a:endParaRPr lang="en-US" sz="1600" dirty="0">
              <a:solidFill>
                <a:srgbClr val="FF0000"/>
              </a:solidFill>
            </a:endParaRPr>
          </a:p>
        </p:txBody>
      </p:sp>
    </p:spTree>
    <p:extLst>
      <p:ext uri="{BB962C8B-B14F-4D97-AF65-F5344CB8AC3E}">
        <p14:creationId xmlns:p14="http://schemas.microsoft.com/office/powerpoint/2010/main" val="4011708852"/>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AngularJS</a:t>
            </a:r>
            <a:r>
              <a:rPr lang="en-US" dirty="0"/>
              <a:t> View, Controllers &amp; </a:t>
            </a:r>
            <a:r>
              <a:rPr lang="en-US" dirty="0" smtClean="0"/>
              <a:t>$scope</a:t>
            </a:r>
            <a:endParaRPr dirty="0"/>
          </a:p>
        </p:txBody>
      </p:sp>
      <p:pic>
        <p:nvPicPr>
          <p:cNvPr id="2050" name="Picture 2" descr="https://docs.angularjs.org/img/tutorial/tutorial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1772816"/>
            <a:ext cx="7848872" cy="47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174783"/>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Routes and Factories</a:t>
            </a:r>
            <a:endParaRPr lang="en-US" dirty="0"/>
          </a:p>
        </p:txBody>
      </p:sp>
      <p:sp>
        <p:nvSpPr>
          <p:cNvPr id="3" name="Text Placeholder 2"/>
          <p:cNvSpPr>
            <a:spLocks noGrp="1"/>
          </p:cNvSpPr>
          <p:nvPr>
            <p:ph type="body" idx="1"/>
          </p:nvPr>
        </p:nvSpPr>
        <p:spPr/>
        <p:txBody>
          <a:bodyPr/>
          <a:lstStyle/>
          <a:p>
            <a:endParaRPr/>
          </a:p>
        </p:txBody>
      </p:sp>
      <p:pic>
        <p:nvPicPr>
          <p:cNvPr id="5" name="Picture 4"/>
          <p:cNvPicPr>
            <a:picLocks noChangeAspect="1"/>
          </p:cNvPicPr>
          <p:nvPr/>
        </p:nvPicPr>
        <p:blipFill>
          <a:blip r:embed="rId3"/>
          <a:stretch>
            <a:fillRect/>
          </a:stretch>
        </p:blipFill>
        <p:spPr>
          <a:xfrm>
            <a:off x="8904312" y="188640"/>
            <a:ext cx="3143250" cy="2362200"/>
          </a:xfrm>
          <a:prstGeom prst="rect">
            <a:avLst/>
          </a:prstGeom>
        </p:spPr>
      </p:pic>
    </p:spTree>
    <p:extLst>
      <p:ext uri="{BB962C8B-B14F-4D97-AF65-F5344CB8AC3E}">
        <p14:creationId xmlns:p14="http://schemas.microsoft.com/office/powerpoint/2010/main" val="397048684"/>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Architecture (Simplified)</a:t>
            </a:r>
            <a:endParaRPr dirty="0"/>
          </a:p>
        </p:txBody>
      </p:sp>
      <p:sp>
        <p:nvSpPr>
          <p:cNvPr id="5" name="Text Placeholder 2"/>
          <p:cNvSpPr txBox="1">
            <a:spLocks/>
          </p:cNvSpPr>
          <p:nvPr/>
        </p:nvSpPr>
        <p:spPr>
          <a:xfrm>
            <a:off x="1631504" y="4885110"/>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View</a:t>
            </a:r>
            <a:endParaRPr lang="en-US" sz="2800" dirty="0">
              <a:solidFill>
                <a:schemeClr val="tx1"/>
              </a:solidFill>
            </a:endParaRPr>
          </a:p>
        </p:txBody>
      </p:sp>
      <p:sp>
        <p:nvSpPr>
          <p:cNvPr id="6" name="Text Placeholder 2"/>
          <p:cNvSpPr txBox="1">
            <a:spLocks/>
          </p:cNvSpPr>
          <p:nvPr/>
        </p:nvSpPr>
        <p:spPr>
          <a:xfrm>
            <a:off x="7896200" y="4885110"/>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7" name="Oval 6"/>
          <p:cNvSpPr/>
          <p:nvPr/>
        </p:nvSpPr>
        <p:spPr>
          <a:xfrm>
            <a:off x="4835860" y="4813102"/>
            <a:ext cx="1800200" cy="504056"/>
          </a:xfrm>
          <a:prstGeom prst="ellipse">
            <a:avLst/>
          </a:prstGeom>
          <a:solidFill>
            <a:schemeClr val="accent4">
              <a:lumMod val="75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$scope</a:t>
            </a:r>
            <a:endParaRPr lang="en-US" sz="2800" dirty="0"/>
          </a:p>
        </p:txBody>
      </p:sp>
      <p:cxnSp>
        <p:nvCxnSpPr>
          <p:cNvPr id="9" name="Straight Arrow Connector 8"/>
          <p:cNvCxnSpPr>
            <a:stCxn id="7" idx="6"/>
            <a:endCxn id="6" idx="1"/>
          </p:cNvCxnSpPr>
          <p:nvPr/>
        </p:nvCxnSpPr>
        <p:spPr>
          <a:xfrm>
            <a:off x="663606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p:cNvCxnSpPr>
            <a:stCxn id="7" idx="2"/>
            <a:endCxn id="5" idx="3"/>
          </p:cNvCxnSpPr>
          <p:nvPr/>
        </p:nvCxnSpPr>
        <p:spPr>
          <a:xfrm flipH="1">
            <a:off x="3575720" y="5065130"/>
            <a:ext cx="1260140"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1" name="Text Placeholder 2"/>
          <p:cNvSpPr txBox="1">
            <a:spLocks/>
          </p:cNvSpPr>
          <p:nvPr/>
        </p:nvSpPr>
        <p:spPr>
          <a:xfrm>
            <a:off x="4763852" y="3573016"/>
            <a:ext cx="1944216"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4763852" y="2694618"/>
            <a:ext cx="1944216"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3647728" y="1804051"/>
            <a:ext cx="4176464"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a:stCxn id="16" idx="2"/>
            <a:endCxn id="15" idx="0"/>
          </p:cNvCxnSpPr>
          <p:nvPr/>
        </p:nvCxnSpPr>
        <p:spPr>
          <a:xfrm>
            <a:off x="573596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5735960"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p:cNvCxnSpPr>
            <a:endCxn id="5" idx="0"/>
          </p:cNvCxnSpPr>
          <p:nvPr/>
        </p:nvCxnSpPr>
        <p:spPr>
          <a:xfrm flipH="1">
            <a:off x="2603612"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stCxn id="11" idx="2"/>
            <a:endCxn id="6" idx="0"/>
          </p:cNvCxnSpPr>
          <p:nvPr/>
        </p:nvCxnSpPr>
        <p:spPr>
          <a:xfrm>
            <a:off x="5735960" y="3933057"/>
            <a:ext cx="3132348" cy="952053"/>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1631504" y="5791616"/>
            <a:ext cx="1944216"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7896200" y="5763508"/>
            <a:ext cx="1944216"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Factory</a:t>
            </a:r>
            <a:endParaRPr lang="en-US" sz="2800" dirty="0">
              <a:solidFill>
                <a:schemeClr val="tx1"/>
              </a:solidFill>
            </a:endParaRPr>
          </a:p>
        </p:txBody>
      </p:sp>
      <p:cxnSp>
        <p:nvCxnSpPr>
          <p:cNvPr id="31" name="Straight Arrow Connector 30"/>
          <p:cNvCxnSpPr/>
          <p:nvPr/>
        </p:nvCxnSpPr>
        <p:spPr>
          <a:xfrm>
            <a:off x="2597991"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p:nvPr/>
        </p:nvCxnSpPr>
        <p:spPr>
          <a:xfrm>
            <a:off x="8882587" y="523298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81240961"/>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are Containers</a:t>
            </a:r>
            <a:endParaRPr dirty="0"/>
          </a:p>
        </p:txBody>
      </p:sp>
      <p:sp>
        <p:nvSpPr>
          <p:cNvPr id="6" name="Text Placeholder 2"/>
          <p:cNvSpPr txBox="1">
            <a:spLocks/>
          </p:cNvSpPr>
          <p:nvPr/>
        </p:nvSpPr>
        <p:spPr>
          <a:xfrm>
            <a:off x="8110984"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208912"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897570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2685789579"/>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References</a:t>
            </a:r>
            <a:endParaRPr dirty="0"/>
          </a:p>
        </p:txBody>
      </p:sp>
      <p:sp>
        <p:nvSpPr>
          <p:cNvPr id="14" name="Content Placeholder 13"/>
          <p:cNvSpPr>
            <a:spLocks noGrp="1"/>
          </p:cNvSpPr>
          <p:nvPr>
            <p:ph idx="1"/>
          </p:nvPr>
        </p:nvSpPr>
        <p:spPr>
          <a:xfrm>
            <a:off x="2567608" y="2052834"/>
            <a:ext cx="7560840" cy="448072"/>
          </a:xfrm>
        </p:spPr>
        <p:txBody>
          <a:bodyPr>
            <a:noAutofit/>
          </a:bodyPr>
          <a:lstStyle/>
          <a:p>
            <a:r>
              <a:rPr lang="en-US" sz="2800" dirty="0" smtClean="0"/>
              <a:t>The training material of this session are base on </a:t>
            </a:r>
            <a:r>
              <a:rPr lang="en-US" sz="2800" dirty="0" smtClean="0">
                <a:solidFill>
                  <a:srgbClr val="0070C0"/>
                </a:solidFill>
              </a:rPr>
              <a:t>Dan </a:t>
            </a:r>
            <a:r>
              <a:rPr lang="en-US" sz="2800" dirty="0" err="1" smtClean="0">
                <a:solidFill>
                  <a:srgbClr val="0070C0"/>
                </a:solidFill>
              </a:rPr>
              <a:t>Wahlin</a:t>
            </a:r>
            <a:r>
              <a:rPr lang="en-US" sz="2800" dirty="0" err="1" smtClean="0"/>
              <a:t>’s</a:t>
            </a:r>
            <a:r>
              <a:rPr lang="en-US" sz="2800" dirty="0" smtClean="0"/>
              <a:t> terrific “</a:t>
            </a:r>
            <a:r>
              <a:rPr lang="en-US" sz="2800" dirty="0" err="1" smtClean="0">
                <a:solidFill>
                  <a:schemeClr val="accent6">
                    <a:lumMod val="75000"/>
                  </a:schemeClr>
                </a:solidFill>
              </a:rPr>
              <a:t>AngularJS</a:t>
            </a:r>
            <a:r>
              <a:rPr lang="en-US" sz="2800" dirty="0" smtClean="0">
                <a:solidFill>
                  <a:schemeClr val="accent6">
                    <a:lumMod val="75000"/>
                  </a:schemeClr>
                </a:solidFill>
              </a:rPr>
              <a:t> Fundamentals in 60-ish Minutes</a:t>
            </a:r>
            <a:r>
              <a:rPr lang="en-US" sz="2800" dirty="0" smtClean="0"/>
              <a:t>”</a:t>
            </a:r>
          </a:p>
          <a:p>
            <a:r>
              <a:rPr lang="en-US" sz="2800" dirty="0"/>
              <a:t>https://www.youtube.com/watch?v=i9MHigUZKEM</a:t>
            </a:r>
            <a:endParaRPr sz="2800" dirty="0"/>
          </a:p>
        </p:txBody>
      </p:sp>
      <p:pic>
        <p:nvPicPr>
          <p:cNvPr id="4" name="Picture 3"/>
          <p:cNvPicPr>
            <a:picLocks noChangeAspect="1"/>
          </p:cNvPicPr>
          <p:nvPr/>
        </p:nvPicPr>
        <p:blipFill>
          <a:blip r:embed="rId3"/>
          <a:stretch>
            <a:fillRect/>
          </a:stretch>
        </p:blipFill>
        <p:spPr>
          <a:xfrm>
            <a:off x="6168008" y="4467801"/>
            <a:ext cx="2592288" cy="1888461"/>
          </a:xfrm>
          <a:prstGeom prst="rect">
            <a:avLst/>
          </a:prstGeom>
        </p:spPr>
      </p:pic>
      <p:pic>
        <p:nvPicPr>
          <p:cNvPr id="1028" name="Picture 4" descr="http://upload.wikimedia.org/wikipedia/commons/thumb/4/40/Youtube_icon.svg/256px-Youtube_ic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4869160"/>
            <a:ext cx="1085744" cy="108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99696"/>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AngularJS</a:t>
            </a:r>
            <a:r>
              <a:rPr lang="en-US" dirty="0" smtClean="0"/>
              <a:t> Module &amp; Controller</a:t>
            </a:r>
            <a:endParaRPr dirty="0"/>
          </a:p>
        </p:txBody>
      </p:sp>
      <p:pic>
        <p:nvPicPr>
          <p:cNvPr id="3" name="Picture 2"/>
          <p:cNvPicPr>
            <a:picLocks noChangeAspect="1"/>
          </p:cNvPicPr>
          <p:nvPr/>
        </p:nvPicPr>
        <p:blipFill rotWithShape="1">
          <a:blip r:embed="rId3"/>
          <a:srcRect t="18221" b="6980"/>
          <a:stretch/>
        </p:blipFill>
        <p:spPr>
          <a:xfrm>
            <a:off x="2423592" y="2204864"/>
            <a:ext cx="7512864" cy="3960440"/>
          </a:xfrm>
          <a:prstGeom prst="rect">
            <a:avLst/>
          </a:prstGeom>
        </p:spPr>
      </p:pic>
    </p:spTree>
    <p:extLst>
      <p:ext uri="{BB962C8B-B14F-4D97-AF65-F5344CB8AC3E}">
        <p14:creationId xmlns:p14="http://schemas.microsoft.com/office/powerpoint/2010/main" val="22569480"/>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32111" y="2503771"/>
            <a:ext cx="6300193" cy="412071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Module and </a:t>
            </a:r>
            <a:r>
              <a:rPr lang="en-US" dirty="0"/>
              <a:t>Controllers </a:t>
            </a:r>
            <a:r>
              <a:rPr lang="en-US" dirty="0" smtClean="0"/>
              <a:t>(step_07_simplecontroller)</a:t>
            </a:r>
            <a:endParaRPr dirty="0"/>
          </a:p>
        </p:txBody>
      </p:sp>
      <p:sp>
        <p:nvSpPr>
          <p:cNvPr id="7" name="Content Placeholder 3"/>
          <p:cNvSpPr txBox="1">
            <a:spLocks/>
          </p:cNvSpPr>
          <p:nvPr/>
        </p:nvSpPr>
        <p:spPr>
          <a:xfrm>
            <a:off x="1523999" y="207609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rgbClr val="FF0000"/>
                </a:solidFill>
              </a:rPr>
              <a:t>step_07_simplecontroller.html</a:t>
            </a:r>
            <a:endParaRPr lang="en-US" dirty="0" smtClean="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0" name="Rectangle 9"/>
          <p:cNvSpPr/>
          <p:nvPr/>
        </p:nvSpPr>
        <p:spPr>
          <a:xfrm>
            <a:off x="3215680" y="3276491"/>
            <a:ext cx="2178958" cy="23309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39616" y="5085184"/>
            <a:ext cx="6192688" cy="12961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7272" y="5186681"/>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056" y="2505519"/>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5679" y="3035848"/>
            <a:ext cx="410422" cy="4104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8904312" y="3167371"/>
            <a:ext cx="3056270" cy="1396757"/>
          </a:xfrm>
          <a:prstGeom prst="rect">
            <a:avLst/>
          </a:prstGeom>
        </p:spPr>
      </p:pic>
      <p:pic>
        <p:nvPicPr>
          <p:cNvPr id="8" name="Picture 7"/>
          <p:cNvPicPr>
            <a:picLocks noChangeAspect="1"/>
          </p:cNvPicPr>
          <p:nvPr/>
        </p:nvPicPr>
        <p:blipFill>
          <a:blip r:embed="rId8"/>
          <a:stretch>
            <a:fillRect/>
          </a:stretch>
        </p:blipFill>
        <p:spPr>
          <a:xfrm>
            <a:off x="8940619" y="4713132"/>
            <a:ext cx="3019963" cy="1380164"/>
          </a:xfrm>
          <a:prstGeom prst="rect">
            <a:avLst/>
          </a:prstGeom>
        </p:spPr>
      </p:pic>
      <p:sp>
        <p:nvSpPr>
          <p:cNvPr id="16" name="Rectangle 15"/>
          <p:cNvSpPr/>
          <p:nvPr/>
        </p:nvSpPr>
        <p:spPr>
          <a:xfrm>
            <a:off x="5303912" y="2636913"/>
            <a:ext cx="1080120" cy="19665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7499649" y="4664830"/>
            <a:ext cx="1188639" cy="477791"/>
          </a:xfrm>
          <a:prstGeom prst="wedgeRectCallout">
            <a:avLst>
              <a:gd name="adj1" fmla="val -124932"/>
              <a:gd name="adj2" fmla="val 85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$scope</a:t>
            </a:r>
            <a:r>
              <a:rPr lang="en-US" sz="1600" dirty="0" smtClean="0"/>
              <a:t> is injected</a:t>
            </a:r>
            <a:endParaRPr lang="en-US" sz="1600" dirty="0"/>
          </a:p>
        </p:txBody>
      </p:sp>
      <p:cxnSp>
        <p:nvCxnSpPr>
          <p:cNvPr id="18" name="Straight Connector 17"/>
          <p:cNvCxnSpPr/>
          <p:nvPr/>
        </p:nvCxnSpPr>
        <p:spPr>
          <a:xfrm>
            <a:off x="6023992" y="5526785"/>
            <a:ext cx="576064"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6240016" y="3167371"/>
            <a:ext cx="2176141" cy="477791"/>
          </a:xfrm>
          <a:prstGeom prst="wedgeRectCallout">
            <a:avLst>
              <a:gd name="adj1" fmla="val -90393"/>
              <a:gd name="adj2" fmla="val 94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Assign view to specific controller</a:t>
            </a:r>
            <a:endParaRPr lang="en-US" sz="1600" dirty="0">
              <a:solidFill>
                <a:schemeClr val="tx1"/>
              </a:solidFill>
            </a:endParaRPr>
          </a:p>
        </p:txBody>
      </p:sp>
    </p:spTree>
    <p:extLst>
      <p:ext uri="{BB962C8B-B14F-4D97-AF65-F5344CB8AC3E}">
        <p14:creationId xmlns:p14="http://schemas.microsoft.com/office/powerpoint/2010/main" val="125507064"/>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Routes</a:t>
            </a:r>
            <a:endParaRPr dirty="0"/>
          </a:p>
        </p:txBody>
      </p:sp>
      <p:pic>
        <p:nvPicPr>
          <p:cNvPr id="4" name="Picture 3"/>
          <p:cNvPicPr>
            <a:picLocks noChangeAspect="1"/>
          </p:cNvPicPr>
          <p:nvPr/>
        </p:nvPicPr>
        <p:blipFill rotWithShape="1">
          <a:blip r:embed="rId3"/>
          <a:srcRect t="15890" b="1856"/>
          <a:stretch/>
        </p:blipFill>
        <p:spPr>
          <a:xfrm>
            <a:off x="2711624" y="1988840"/>
            <a:ext cx="7083807" cy="4248472"/>
          </a:xfrm>
          <a:prstGeom prst="rect">
            <a:avLst/>
          </a:prstGeom>
        </p:spPr>
      </p:pic>
    </p:spTree>
    <p:extLst>
      <p:ext uri="{BB962C8B-B14F-4D97-AF65-F5344CB8AC3E}">
        <p14:creationId xmlns:p14="http://schemas.microsoft.com/office/powerpoint/2010/main" val="1907839072"/>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Routes</a:t>
            </a:r>
            <a:endParaRPr dirty="0"/>
          </a:p>
        </p:txBody>
      </p:sp>
      <p:pic>
        <p:nvPicPr>
          <p:cNvPr id="3" name="Picture 2"/>
          <p:cNvPicPr>
            <a:picLocks noChangeAspect="1"/>
          </p:cNvPicPr>
          <p:nvPr/>
        </p:nvPicPr>
        <p:blipFill rotWithShape="1">
          <a:blip r:embed="rId3"/>
          <a:srcRect t="16515" b="14887"/>
          <a:stretch/>
        </p:blipFill>
        <p:spPr>
          <a:xfrm>
            <a:off x="2351584" y="2060848"/>
            <a:ext cx="7795871" cy="3888432"/>
          </a:xfrm>
          <a:prstGeom prst="rect">
            <a:avLst/>
          </a:prstGeom>
        </p:spPr>
      </p:pic>
    </p:spTree>
    <p:extLst>
      <p:ext uri="{BB962C8B-B14F-4D97-AF65-F5344CB8AC3E}">
        <p14:creationId xmlns:p14="http://schemas.microsoft.com/office/powerpoint/2010/main" val="1458246633"/>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91744" y="2446334"/>
            <a:ext cx="5112808" cy="4295034"/>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step_07_simplecontroller.html</a:t>
            </a:r>
            <a:r>
              <a:rPr lang="en-US" dirty="0" smtClean="0"/>
              <a:t>” as “</a:t>
            </a:r>
            <a:r>
              <a:rPr lang="en-US" dirty="0">
                <a:solidFill>
                  <a:srgbClr val="FF0000"/>
                </a:solidFill>
              </a:rPr>
              <a:t>step_08_defineroutes.html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4347383" y="4909698"/>
            <a:ext cx="2684721" cy="147163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540" y="3618414"/>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1100" y="5368506"/>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0552" y="3257884"/>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207464" y="3263682"/>
            <a:ext cx="1312712" cy="354732"/>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8328488" y="3895979"/>
            <a:ext cx="2327705" cy="477791"/>
          </a:xfrm>
          <a:prstGeom prst="wedgeRectCallout">
            <a:avLst>
              <a:gd name="adj1" fmla="val -93090"/>
              <a:gd name="adj2" fmla="val -57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Include “</a:t>
            </a:r>
            <a:r>
              <a:rPr lang="en-US" sz="1600" dirty="0">
                <a:solidFill>
                  <a:srgbClr val="FF0000"/>
                </a:solidFill>
              </a:rPr>
              <a:t>angular-route.js</a:t>
            </a:r>
            <a:r>
              <a:rPr lang="en-US" sz="1600" dirty="0">
                <a:solidFill>
                  <a:schemeClr val="tx1"/>
                </a:solidFill>
              </a:rPr>
              <a:t>”</a:t>
            </a:r>
          </a:p>
        </p:txBody>
      </p:sp>
      <p:cxnSp>
        <p:nvCxnSpPr>
          <p:cNvPr id="18" name="Straight Connector 17"/>
          <p:cNvCxnSpPr/>
          <p:nvPr/>
        </p:nvCxnSpPr>
        <p:spPr>
          <a:xfrm>
            <a:off x="4304358" y="3861048"/>
            <a:ext cx="2872002"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19" name="Rectangular Callout 18"/>
          <p:cNvSpPr/>
          <p:nvPr/>
        </p:nvSpPr>
        <p:spPr>
          <a:xfrm>
            <a:off x="8112464" y="5347989"/>
            <a:ext cx="2176141" cy="914549"/>
          </a:xfrm>
          <a:prstGeom prst="wedgeRectCallout">
            <a:avLst>
              <a:gd name="adj1" fmla="val -95768"/>
              <a:gd name="adj2" fmla="val -8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Using </a:t>
            </a:r>
            <a:r>
              <a:rPr lang="en-US" sz="1600" dirty="0" smtClean="0">
                <a:solidFill>
                  <a:srgbClr val="FF0000"/>
                </a:solidFill>
              </a:rPr>
              <a:t>“$</a:t>
            </a:r>
            <a:r>
              <a:rPr lang="en-US" sz="1600" dirty="0" err="1" smtClean="0">
                <a:solidFill>
                  <a:srgbClr val="FF0000"/>
                </a:solidFill>
              </a:rPr>
              <a:t>routeProvider</a:t>
            </a:r>
            <a:r>
              <a:rPr lang="en-US" sz="1600" dirty="0" smtClean="0">
                <a:solidFill>
                  <a:schemeClr val="tx1"/>
                </a:solidFill>
              </a:rPr>
              <a:t>” to define routes</a:t>
            </a:r>
            <a:endParaRPr lang="en-US" sz="1600" dirty="0">
              <a:solidFill>
                <a:schemeClr val="tx1"/>
              </a:solidFill>
            </a:endParaRPr>
          </a:p>
        </p:txBody>
      </p:sp>
      <p:sp>
        <p:nvSpPr>
          <p:cNvPr id="20" name="Rectangular Callout 19"/>
          <p:cNvSpPr/>
          <p:nvPr/>
        </p:nvSpPr>
        <p:spPr>
          <a:xfrm>
            <a:off x="766291" y="3093883"/>
            <a:ext cx="2176141" cy="913554"/>
          </a:xfrm>
          <a:prstGeom prst="wedgeRectCallout">
            <a:avLst>
              <a:gd name="adj1" fmla="val 104069"/>
              <a:gd name="adj2" fmla="val -144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Add one &lt;div&gt; with “</a:t>
            </a:r>
            <a:r>
              <a:rPr lang="en-US" sz="1600" dirty="0" err="1">
                <a:solidFill>
                  <a:srgbClr val="FF0000"/>
                </a:solidFill>
              </a:rPr>
              <a:t>ng</a:t>
            </a:r>
            <a:r>
              <a:rPr lang="en-US" sz="1600" dirty="0">
                <a:solidFill>
                  <a:srgbClr val="FF0000"/>
                </a:solidFill>
              </a:rPr>
              <a:t>-view</a:t>
            </a:r>
            <a:r>
              <a:rPr lang="en-US" sz="1600" dirty="0">
                <a:solidFill>
                  <a:schemeClr val="tx1"/>
                </a:solidFill>
              </a:rPr>
              <a:t>” inside</a:t>
            </a:r>
          </a:p>
        </p:txBody>
      </p:sp>
      <p:pic>
        <p:nvPicPr>
          <p:cNvPr id="17" name="Picture 16"/>
          <p:cNvPicPr>
            <a:picLocks noChangeAspect="1"/>
          </p:cNvPicPr>
          <p:nvPr/>
        </p:nvPicPr>
        <p:blipFill>
          <a:blip r:embed="rId7"/>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2800604752"/>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5352" y="2727971"/>
            <a:ext cx="9066283" cy="339659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View1.html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a:stretch>
            <a:fillRect/>
          </a:stretch>
        </p:blipFill>
        <p:spPr>
          <a:xfrm>
            <a:off x="9370769" y="319087"/>
            <a:ext cx="2428875" cy="1419225"/>
          </a:xfrm>
          <a:prstGeom prst="rect">
            <a:avLst/>
          </a:prstGeom>
        </p:spPr>
      </p:pic>
    </p:spTree>
    <p:extLst>
      <p:ext uri="{BB962C8B-B14F-4D97-AF65-F5344CB8AC3E}">
        <p14:creationId xmlns:p14="http://schemas.microsoft.com/office/powerpoint/2010/main" val="403898036"/>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351" y="2727970"/>
            <a:ext cx="8939003" cy="3293317"/>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Create “</a:t>
            </a:r>
            <a:r>
              <a:rPr lang="en-US" dirty="0" smtClean="0">
                <a:solidFill>
                  <a:srgbClr val="FF0000"/>
                </a:solidFill>
              </a:rPr>
              <a:t>View2.html</a:t>
            </a:r>
            <a:r>
              <a:rPr lang="en-US" dirty="0" smtClean="0"/>
              <a:t>” under folder “</a:t>
            </a:r>
            <a:r>
              <a:rPr lang="en-US" dirty="0">
                <a:solidFill>
                  <a:srgbClr val="FF0000"/>
                </a:solidFill>
              </a:rPr>
              <a:t>Partials_step_08</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092199" y="5517231"/>
            <a:ext cx="2684721" cy="28803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5398" y="521969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9370769" y="538600"/>
            <a:ext cx="2428875" cy="1419225"/>
          </a:xfrm>
          <a:prstGeom prst="rect">
            <a:avLst/>
          </a:prstGeom>
        </p:spPr>
      </p:pic>
    </p:spTree>
    <p:extLst>
      <p:ext uri="{BB962C8B-B14F-4D97-AF65-F5344CB8AC3E}">
        <p14:creationId xmlns:p14="http://schemas.microsoft.com/office/powerpoint/2010/main" val="855739259"/>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a:t>
            </a:r>
            <a:r>
              <a:rPr lang="en-US" dirty="0" smtClean="0"/>
              <a:t>Demo (step_08_defineroutes</a:t>
            </a:r>
            <a:r>
              <a:rPr lang="en-US" dirty="0"/>
              <a:t>)</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a:solidFill>
                  <a:srgbClr val="FF0000"/>
                </a:solidFill>
              </a:rPr>
              <a:t>step_08_defineroutes.html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10" name="Picture 9"/>
          <p:cNvPicPr>
            <a:picLocks noChangeAspect="1"/>
          </p:cNvPicPr>
          <p:nvPr/>
        </p:nvPicPr>
        <p:blipFill>
          <a:blip r:embed="rId3"/>
          <a:stretch>
            <a:fillRect/>
          </a:stretch>
        </p:blipFill>
        <p:spPr>
          <a:xfrm>
            <a:off x="9171852" y="573031"/>
            <a:ext cx="2428875" cy="1419225"/>
          </a:xfrm>
          <a:prstGeom prst="rect">
            <a:avLst/>
          </a:prstGeom>
        </p:spPr>
      </p:pic>
      <p:pic>
        <p:nvPicPr>
          <p:cNvPr id="4" name="Picture 3"/>
          <p:cNvPicPr>
            <a:picLocks noChangeAspect="1"/>
          </p:cNvPicPr>
          <p:nvPr/>
        </p:nvPicPr>
        <p:blipFill>
          <a:blip r:embed="rId4"/>
          <a:stretch>
            <a:fillRect/>
          </a:stretch>
        </p:blipFill>
        <p:spPr>
          <a:xfrm>
            <a:off x="1127448" y="2881813"/>
            <a:ext cx="5057775" cy="3505200"/>
          </a:xfrm>
          <a:prstGeom prst="rect">
            <a:avLst/>
          </a:prstGeom>
        </p:spPr>
      </p:pic>
      <p:pic>
        <p:nvPicPr>
          <p:cNvPr id="5" name="Picture 4"/>
          <p:cNvPicPr>
            <a:picLocks noChangeAspect="1"/>
          </p:cNvPicPr>
          <p:nvPr/>
        </p:nvPicPr>
        <p:blipFill>
          <a:blip r:embed="rId5"/>
          <a:stretch>
            <a:fillRect/>
          </a:stretch>
        </p:blipFill>
        <p:spPr>
          <a:xfrm>
            <a:off x="6528048" y="2844460"/>
            <a:ext cx="5057775" cy="3505200"/>
          </a:xfrm>
          <a:prstGeom prst="rect">
            <a:avLst/>
          </a:prstGeom>
        </p:spPr>
      </p:pic>
    </p:spTree>
    <p:extLst>
      <p:ext uri="{BB962C8B-B14F-4D97-AF65-F5344CB8AC3E}">
        <p14:creationId xmlns:p14="http://schemas.microsoft.com/office/powerpoint/2010/main" val="3844942519"/>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20710" y="2445312"/>
            <a:ext cx="7429500" cy="42957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Define </a:t>
            </a:r>
            <a:r>
              <a:rPr lang="en-US" dirty="0"/>
              <a:t>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 “</a:t>
            </a:r>
            <a:r>
              <a:rPr lang="en-US" dirty="0">
                <a:solidFill>
                  <a:srgbClr val="FF0000"/>
                </a:solidFill>
              </a:rPr>
              <a:t>step_08_defineroutes.html</a:t>
            </a:r>
            <a:r>
              <a:rPr lang="en-US" dirty="0" smtClean="0"/>
              <a:t>” as “</a:t>
            </a:r>
            <a:r>
              <a:rPr lang="en-US" dirty="0" smtClean="0">
                <a:solidFill>
                  <a:srgbClr val="FF0000"/>
                </a:solidFill>
              </a:rPr>
              <a:t>step_09_addcustomer.html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2"/>
            <a:ext cx="7027131" cy="72975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61" y="2651526"/>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7649" y="366380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0743" y="4563608"/>
            <a:ext cx="410422" cy="4104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ular Callout 11"/>
          <p:cNvSpPr/>
          <p:nvPr/>
        </p:nvSpPr>
        <p:spPr>
          <a:xfrm>
            <a:off x="287661" y="3040549"/>
            <a:ext cx="1775892" cy="748491"/>
          </a:xfrm>
          <a:prstGeom prst="wedgeRectCallout">
            <a:avLst>
              <a:gd name="adj1" fmla="val 115862"/>
              <a:gd name="adj2" fmla="val 491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19" name="Rectangular Callout 18"/>
          <p:cNvSpPr/>
          <p:nvPr/>
        </p:nvSpPr>
        <p:spPr>
          <a:xfrm>
            <a:off x="9746920" y="2620627"/>
            <a:ext cx="2176141" cy="1863509"/>
          </a:xfrm>
          <a:prstGeom prst="wedgeRectCallout">
            <a:avLst>
              <a:gd name="adj1" fmla="val -64986"/>
              <a:gd name="adj2" fmla="val 28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Add a new method “</a:t>
            </a:r>
            <a:r>
              <a:rPr lang="en-US" sz="1600" dirty="0" err="1" smtClean="0">
                <a:solidFill>
                  <a:srgbClr val="FF0000"/>
                </a:solidFill>
              </a:rPr>
              <a:t>addCustomer</a:t>
            </a:r>
            <a:r>
              <a:rPr lang="en-US" sz="1600" dirty="0" smtClean="0">
                <a:solidFill>
                  <a:srgbClr val="FF0000"/>
                </a:solidFill>
              </a:rPr>
              <a:t>()</a:t>
            </a:r>
            <a:r>
              <a:rPr lang="en-US" sz="1600" dirty="0" smtClean="0">
                <a:solidFill>
                  <a:schemeClr val="tx1"/>
                </a:solidFill>
              </a:rPr>
              <a:t>” under “</a:t>
            </a:r>
            <a:r>
              <a:rPr lang="en-US" sz="1600" dirty="0" err="1" smtClean="0">
                <a:solidFill>
                  <a:srgbClr val="0070C0"/>
                </a:solidFill>
              </a:rPr>
              <a:t>SimpleController</a:t>
            </a:r>
            <a:r>
              <a:rPr lang="en-US" sz="1600" dirty="0" smtClean="0">
                <a:solidFill>
                  <a:schemeClr val="tx1"/>
                </a:solidFill>
              </a:rPr>
              <a:t>”</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748491"/>
          </a:xfrm>
          <a:prstGeom prst="wedgeRectCallout">
            <a:avLst>
              <a:gd name="adj1" fmla="val -127217"/>
              <a:gd name="adj2" fmla="val 1116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routings</a:t>
            </a:r>
            <a:endParaRPr lang="en-US" sz="1600" dirty="0">
              <a:solidFill>
                <a:srgbClr val="0070C0"/>
              </a:solidFill>
            </a:endParaRPr>
          </a:p>
        </p:txBody>
      </p:sp>
      <p:pic>
        <p:nvPicPr>
          <p:cNvPr id="5" name="Picture 4"/>
          <p:cNvPicPr>
            <a:picLocks noChangeAspect="1"/>
          </p:cNvPicPr>
          <p:nvPr/>
        </p:nvPicPr>
        <p:blipFill>
          <a:blip r:embed="rId7"/>
          <a:stretch>
            <a:fillRect/>
          </a:stretch>
        </p:blipFill>
        <p:spPr>
          <a:xfrm>
            <a:off x="9618011" y="358640"/>
            <a:ext cx="2305050" cy="1724025"/>
          </a:xfrm>
          <a:prstGeom prst="rect">
            <a:avLst/>
          </a:prstGeom>
        </p:spPr>
      </p:pic>
    </p:spTree>
    <p:extLst>
      <p:ext uri="{BB962C8B-B14F-4D97-AF65-F5344CB8AC3E}">
        <p14:creationId xmlns:p14="http://schemas.microsoft.com/office/powerpoint/2010/main" val="178977962"/>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25046" y="2383384"/>
            <a:ext cx="7207257" cy="4361741"/>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t>Copy“</a:t>
            </a:r>
            <a:r>
              <a:rPr lang="en-US" dirty="0">
                <a:solidFill>
                  <a:srgbClr val="FF0000"/>
                </a:solidFill>
              </a:rPr>
              <a:t>Partials_step_08</a:t>
            </a:r>
            <a:r>
              <a:rPr lang="en-US" dirty="0" smtClean="0"/>
              <a:t>” to  “</a:t>
            </a:r>
            <a:r>
              <a:rPr lang="en-US" dirty="0" smtClean="0">
                <a:solidFill>
                  <a:srgbClr val="FF0000"/>
                </a:solidFill>
              </a:rPr>
              <a:t>Partials_step_09</a:t>
            </a:r>
            <a:r>
              <a:rPr lang="en-US" dirty="0" smtClean="0"/>
              <a:t>” &amp; Modify “</a:t>
            </a:r>
            <a:r>
              <a:rPr lang="en-US" dirty="0" smtClean="0">
                <a:solidFill>
                  <a:srgbClr val="FF0000"/>
                </a:solidFill>
              </a:rPr>
              <a:t>View1.html</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207568" y="4653136"/>
            <a:ext cx="3960440" cy="1152128"/>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140415" y="3908494"/>
            <a:ext cx="1775892" cy="748491"/>
          </a:xfrm>
          <a:prstGeom prst="wedgeRectCallout">
            <a:avLst>
              <a:gd name="adj1" fmla="val 62576"/>
              <a:gd name="adj2" fmla="val 861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Binding input to </a:t>
            </a:r>
            <a:r>
              <a:rPr lang="en-US" sz="1600" dirty="0" err="1" smtClean="0">
                <a:solidFill>
                  <a:srgbClr val="0070C0"/>
                </a:solidFill>
              </a:rPr>
              <a:t>newCustomer</a:t>
            </a:r>
            <a:endParaRPr lang="en-US" sz="1600" dirty="0">
              <a:solidFill>
                <a:srgbClr val="0070C0"/>
              </a:solidFill>
            </a:endParaRPr>
          </a:p>
        </p:txBody>
      </p:sp>
      <p:sp>
        <p:nvSpPr>
          <p:cNvPr id="12" name="Rectangle 11"/>
          <p:cNvSpPr/>
          <p:nvPr/>
        </p:nvSpPr>
        <p:spPr>
          <a:xfrm>
            <a:off x="2207568" y="5949280"/>
            <a:ext cx="4392488" cy="17851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7056410" y="4625527"/>
            <a:ext cx="2495973" cy="1179737"/>
          </a:xfrm>
          <a:prstGeom prst="wedgeRectCallout">
            <a:avLst>
              <a:gd name="adj1" fmla="val -62567"/>
              <a:gd name="adj2" fmla="val 69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chemeClr val="tx1"/>
                </a:solidFill>
              </a:rPr>
              <a:t>ng</a:t>
            </a:r>
            <a:r>
              <a:rPr lang="en-US" sz="1600" dirty="0" smtClean="0">
                <a:solidFill>
                  <a:schemeClr val="tx1"/>
                </a:solidFill>
              </a:rPr>
              <a:t>-click” to call “</a:t>
            </a:r>
            <a:r>
              <a:rPr lang="en-US" sz="1600" dirty="0" err="1" smtClean="0">
                <a:solidFill>
                  <a:schemeClr val="tx1"/>
                </a:solidFill>
              </a:rPr>
              <a:t>addCustomer</a:t>
            </a:r>
            <a:r>
              <a:rPr lang="en-US" sz="1600" dirty="0" smtClean="0">
                <a:solidFill>
                  <a:schemeClr val="tx1"/>
                </a:solidFill>
              </a:rPr>
              <a:t>()” method</a:t>
            </a:r>
            <a:endParaRPr lang="en-US" sz="1600" dirty="0">
              <a:solidFill>
                <a:srgbClr val="0070C0"/>
              </a:solidFill>
            </a:endParaRPr>
          </a:p>
        </p:txBody>
      </p:sp>
      <p:pic>
        <p:nvPicPr>
          <p:cNvPr id="15" name="Picture 4" descr="Pi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5031" y="4407148"/>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415" y="3713982"/>
            <a:ext cx="389023" cy="389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9336360" y="457200"/>
            <a:ext cx="2324100" cy="1781175"/>
          </a:xfrm>
          <a:prstGeom prst="rect">
            <a:avLst/>
          </a:prstGeom>
        </p:spPr>
      </p:pic>
    </p:spTree>
    <p:extLst>
      <p:ext uri="{BB962C8B-B14F-4D97-AF65-F5344CB8AC3E}">
        <p14:creationId xmlns:p14="http://schemas.microsoft.com/office/powerpoint/2010/main" val="3231907717"/>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dirty="0"/>
          </a:p>
        </p:txBody>
      </p:sp>
      <p:sp>
        <p:nvSpPr>
          <p:cNvPr id="14" name="Content Placeholder 13"/>
          <p:cNvSpPr>
            <a:spLocks noGrp="1"/>
          </p:cNvSpPr>
          <p:nvPr>
            <p:ph idx="1"/>
          </p:nvPr>
        </p:nvSpPr>
        <p:spPr/>
        <p:txBody>
          <a:bodyPr/>
          <a:lstStyle/>
          <a:p>
            <a:r>
              <a:rPr lang="en-US" dirty="0" err="1" smtClean="0"/>
              <a:t>AngularJS</a:t>
            </a:r>
            <a:r>
              <a:rPr lang="en-US" dirty="0" smtClean="0"/>
              <a:t> Introduction</a:t>
            </a:r>
            <a:endParaRPr dirty="0"/>
          </a:p>
          <a:p>
            <a:r>
              <a:rPr lang="en-US" dirty="0" smtClean="0"/>
              <a:t>Getting Started &amp; Features</a:t>
            </a:r>
            <a:endParaRPr dirty="0"/>
          </a:p>
          <a:p>
            <a:r>
              <a:rPr lang="en-US" dirty="0" smtClean="0"/>
              <a:t>Directives, Filters and Data Binding</a:t>
            </a:r>
          </a:p>
          <a:p>
            <a:r>
              <a:rPr lang="en-US" dirty="0" smtClean="0"/>
              <a:t>Views, Controllers and Scope</a:t>
            </a:r>
          </a:p>
          <a:p>
            <a:r>
              <a:rPr lang="en-US" dirty="0" smtClean="0"/>
              <a:t>Modules, Routes and Factories</a:t>
            </a:r>
            <a:endParaRPr dirty="0"/>
          </a:p>
        </p:txBody>
      </p:sp>
    </p:spTree>
    <p:extLst>
      <p:ext uri="{BB962C8B-B14F-4D97-AF65-F5344CB8AC3E}">
        <p14:creationId xmlns:p14="http://schemas.microsoft.com/office/powerpoint/2010/main" val="566025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3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30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30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30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3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Define Routes Demo (step_09_addcustomer)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a:solidFill>
                  <a:srgbClr val="FF0000"/>
                </a:solidFill>
              </a:rPr>
              <a:t>step_09_addcustomer.html</a:t>
            </a:r>
            <a:r>
              <a:rPr lang="en-US" dirty="0" smtClean="0"/>
              <a:t>” and Hit “F5” to run</a:t>
            </a:r>
            <a:endParaRPr lang="en-US"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pic>
        <p:nvPicPr>
          <p:cNvPr id="8" name="Picture 7"/>
          <p:cNvPicPr>
            <a:picLocks noChangeAspect="1"/>
          </p:cNvPicPr>
          <p:nvPr/>
        </p:nvPicPr>
        <p:blipFill>
          <a:blip r:embed="rId3"/>
          <a:stretch>
            <a:fillRect/>
          </a:stretch>
        </p:blipFill>
        <p:spPr>
          <a:xfrm>
            <a:off x="9494594" y="336823"/>
            <a:ext cx="2305050" cy="1724025"/>
          </a:xfrm>
          <a:prstGeom prst="rect">
            <a:avLst/>
          </a:prstGeom>
        </p:spPr>
      </p:pic>
      <p:pic>
        <p:nvPicPr>
          <p:cNvPr id="3" name="Picture 2"/>
          <p:cNvPicPr>
            <a:picLocks noChangeAspect="1"/>
          </p:cNvPicPr>
          <p:nvPr/>
        </p:nvPicPr>
        <p:blipFill>
          <a:blip r:embed="rId4"/>
          <a:stretch>
            <a:fillRect/>
          </a:stretch>
        </p:blipFill>
        <p:spPr>
          <a:xfrm>
            <a:off x="1919536" y="2688036"/>
            <a:ext cx="2508870" cy="3897111"/>
          </a:xfrm>
          <a:prstGeom prst="rect">
            <a:avLst/>
          </a:prstGeom>
        </p:spPr>
      </p:pic>
      <p:pic>
        <p:nvPicPr>
          <p:cNvPr id="6" name="Picture 5"/>
          <p:cNvPicPr>
            <a:picLocks noChangeAspect="1"/>
          </p:cNvPicPr>
          <p:nvPr/>
        </p:nvPicPr>
        <p:blipFill>
          <a:blip r:embed="rId5"/>
          <a:stretch>
            <a:fillRect/>
          </a:stretch>
        </p:blipFill>
        <p:spPr>
          <a:xfrm>
            <a:off x="5807968" y="2688035"/>
            <a:ext cx="2508870" cy="3897111"/>
          </a:xfrm>
          <a:prstGeom prst="rect">
            <a:avLst/>
          </a:prstGeom>
        </p:spPr>
      </p:pic>
    </p:spTree>
    <p:extLst>
      <p:ext uri="{BB962C8B-B14F-4D97-AF65-F5344CB8AC3E}">
        <p14:creationId xmlns:p14="http://schemas.microsoft.com/office/powerpoint/2010/main" val="2761488714"/>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2024" y="2564904"/>
            <a:ext cx="1798960" cy="19442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Using Factories and Services</a:t>
            </a:r>
            <a:endParaRPr dirty="0"/>
          </a:p>
        </p:txBody>
      </p:sp>
      <p:sp>
        <p:nvSpPr>
          <p:cNvPr id="6" name="Text Placeholder 2"/>
          <p:cNvSpPr txBox="1">
            <a:spLocks/>
          </p:cNvSpPr>
          <p:nvPr/>
        </p:nvSpPr>
        <p:spPr>
          <a:xfrm>
            <a:off x="8255000" y="2682450"/>
            <a:ext cx="1729432" cy="360040"/>
          </a:xfrm>
          <a:prstGeom prst="rect">
            <a:avLst/>
          </a:prstGeom>
          <a:solidFill>
            <a:srgbClr val="FF0000"/>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Controller</a:t>
            </a:r>
            <a:endParaRPr lang="en-US" sz="2800" dirty="0">
              <a:solidFill>
                <a:schemeClr val="tx1"/>
              </a:solidFill>
            </a:endParaRPr>
          </a:p>
        </p:txBody>
      </p:sp>
      <p:sp>
        <p:nvSpPr>
          <p:cNvPr id="11" name="Text Placeholder 2"/>
          <p:cNvSpPr txBox="1">
            <a:spLocks/>
          </p:cNvSpPr>
          <p:nvPr/>
        </p:nvSpPr>
        <p:spPr>
          <a:xfrm>
            <a:off x="1625883" y="3573016"/>
            <a:ext cx="1517789" cy="360041"/>
          </a:xfrm>
          <a:prstGeom prst="rect">
            <a:avLst/>
          </a:prstGeom>
          <a:solidFill>
            <a:schemeClr val="accent2">
              <a:lumMod val="75000"/>
            </a:schemeClr>
          </a:solidFill>
          <a:ln>
            <a:solidFill>
              <a:schemeClr val="accent6">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Routes</a:t>
            </a:r>
            <a:endParaRPr lang="en-US" sz="2800" dirty="0">
              <a:solidFill>
                <a:schemeClr val="tx1"/>
              </a:solidFill>
            </a:endParaRPr>
          </a:p>
        </p:txBody>
      </p:sp>
      <p:sp>
        <p:nvSpPr>
          <p:cNvPr id="15" name="Text Placeholder 2"/>
          <p:cNvSpPr txBox="1">
            <a:spLocks/>
          </p:cNvSpPr>
          <p:nvPr/>
        </p:nvSpPr>
        <p:spPr>
          <a:xfrm>
            <a:off x="1631504" y="2694618"/>
            <a:ext cx="1512168" cy="360041"/>
          </a:xfrm>
          <a:prstGeom prst="rect">
            <a:avLst/>
          </a:prstGeom>
          <a:solidFill>
            <a:schemeClr val="accent4">
              <a:lumMod val="60000"/>
              <a:lumOff val="40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err="1" smtClean="0">
                <a:solidFill>
                  <a:schemeClr val="tx1"/>
                </a:solidFill>
              </a:rPr>
              <a:t>Config</a:t>
            </a:r>
            <a:endParaRPr lang="en-US" sz="2800" dirty="0">
              <a:solidFill>
                <a:schemeClr val="tx1"/>
              </a:solidFill>
            </a:endParaRPr>
          </a:p>
        </p:txBody>
      </p:sp>
      <p:sp>
        <p:nvSpPr>
          <p:cNvPr id="16" name="Text Placeholder 2"/>
          <p:cNvSpPr txBox="1">
            <a:spLocks/>
          </p:cNvSpPr>
          <p:nvPr/>
        </p:nvSpPr>
        <p:spPr>
          <a:xfrm>
            <a:off x="1631504" y="1804051"/>
            <a:ext cx="8352928" cy="360041"/>
          </a:xfrm>
          <a:prstGeom prst="rect">
            <a:avLst/>
          </a:prstGeom>
          <a:solidFill>
            <a:schemeClr val="accent1">
              <a:lumMod val="50000"/>
            </a:schemeClr>
          </a:solidFill>
          <a:ln>
            <a:solidFill>
              <a:schemeClr val="accent1">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Module</a:t>
            </a:r>
            <a:endParaRPr lang="en-US" sz="2800" dirty="0">
              <a:solidFill>
                <a:schemeClr val="tx1"/>
              </a:solidFill>
            </a:endParaRPr>
          </a:p>
        </p:txBody>
      </p:sp>
      <p:cxnSp>
        <p:nvCxnSpPr>
          <p:cNvPr id="17" name="Straight Arrow Connector 16"/>
          <p:cNvCxnSpPr/>
          <p:nvPr/>
        </p:nvCxnSpPr>
        <p:spPr>
          <a:xfrm>
            <a:off x="2351584"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2350344" y="3042490"/>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28" name="Text Placeholder 2"/>
          <p:cNvSpPr txBox="1">
            <a:spLocks/>
          </p:cNvSpPr>
          <p:nvPr/>
        </p:nvSpPr>
        <p:spPr>
          <a:xfrm>
            <a:off x="4561956" y="2694619"/>
            <a:ext cx="1678060" cy="360040"/>
          </a:xfrm>
          <a:prstGeom prst="rect">
            <a:avLst/>
          </a:prstGeom>
          <a:solidFill>
            <a:srgbClr val="00B0F0"/>
          </a:solidFill>
          <a:ln>
            <a:solidFill>
              <a:schemeClr val="accent3">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Directives</a:t>
            </a:r>
            <a:endParaRPr lang="en-US" sz="2800" dirty="0">
              <a:solidFill>
                <a:schemeClr val="tx1"/>
              </a:solidFill>
            </a:endParaRPr>
          </a:p>
        </p:txBody>
      </p:sp>
      <p:sp>
        <p:nvSpPr>
          <p:cNvPr id="30" name="Text Placeholder 2"/>
          <p:cNvSpPr txBox="1">
            <a:spLocks/>
          </p:cNvSpPr>
          <p:nvPr/>
        </p:nvSpPr>
        <p:spPr>
          <a:xfrm>
            <a:off x="6419592" y="269461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b="1" dirty="0" smtClean="0">
                <a:solidFill>
                  <a:schemeClr val="tx1"/>
                </a:solidFill>
              </a:rPr>
              <a:t>Factory</a:t>
            </a:r>
            <a:endParaRPr lang="en-US" sz="2800" b="1" dirty="0">
              <a:solidFill>
                <a:schemeClr val="tx1"/>
              </a:solidFill>
            </a:endParaRPr>
          </a:p>
        </p:txBody>
      </p:sp>
      <p:sp>
        <p:nvSpPr>
          <p:cNvPr id="25" name="Text Placeholder 2"/>
          <p:cNvSpPr txBox="1">
            <a:spLocks/>
          </p:cNvSpPr>
          <p:nvPr/>
        </p:nvSpPr>
        <p:spPr>
          <a:xfrm>
            <a:off x="3287688" y="2694618"/>
            <a:ext cx="1114885" cy="360041"/>
          </a:xfrm>
          <a:prstGeom prst="rect">
            <a:avLst/>
          </a:prstGeom>
          <a:solidFill>
            <a:schemeClr val="accent4">
              <a:lumMod val="75000"/>
            </a:schemeClr>
          </a:solidFill>
          <a:ln>
            <a:solidFill>
              <a:schemeClr val="accent4">
                <a:lumMod val="40000"/>
                <a:lumOff val="6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Filter</a:t>
            </a:r>
            <a:endParaRPr lang="en-US" sz="2800" dirty="0">
              <a:solidFill>
                <a:schemeClr val="tx1"/>
              </a:solidFill>
            </a:endParaRPr>
          </a:p>
        </p:txBody>
      </p:sp>
      <p:cxnSp>
        <p:nvCxnSpPr>
          <p:cNvPr id="26" name="Straight Arrow Connector 25"/>
          <p:cNvCxnSpPr/>
          <p:nvPr/>
        </p:nvCxnSpPr>
        <p:spPr>
          <a:xfrm>
            <a:off x="389975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p:nvPr/>
        </p:nvCxnSpPr>
        <p:spPr>
          <a:xfrm>
            <a:off x="5447928"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a:off x="7176120"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p:cNvCxnSpPr/>
          <p:nvPr/>
        </p:nvCxnSpPr>
        <p:spPr>
          <a:xfrm>
            <a:off x="9119716" y="2164092"/>
            <a:ext cx="0" cy="530526"/>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40" name="Text Placeholder 2"/>
          <p:cNvSpPr txBox="1">
            <a:spLocks/>
          </p:cNvSpPr>
          <p:nvPr/>
        </p:nvSpPr>
        <p:spPr>
          <a:xfrm>
            <a:off x="6426434" y="312773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Service</a:t>
            </a:r>
            <a:endParaRPr lang="en-US" sz="2800" dirty="0">
              <a:solidFill>
                <a:schemeClr val="tx1"/>
              </a:solidFill>
            </a:endParaRPr>
          </a:p>
        </p:txBody>
      </p:sp>
      <p:sp>
        <p:nvSpPr>
          <p:cNvPr id="41" name="Text Placeholder 2"/>
          <p:cNvSpPr txBox="1">
            <a:spLocks/>
          </p:cNvSpPr>
          <p:nvPr/>
        </p:nvSpPr>
        <p:spPr>
          <a:xfrm>
            <a:off x="6426434" y="3560848"/>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Provider</a:t>
            </a:r>
            <a:endParaRPr lang="en-US" sz="2800" dirty="0">
              <a:solidFill>
                <a:schemeClr val="tx1"/>
              </a:solidFill>
            </a:endParaRPr>
          </a:p>
        </p:txBody>
      </p:sp>
      <p:sp>
        <p:nvSpPr>
          <p:cNvPr id="42" name="Text Placeholder 2"/>
          <p:cNvSpPr txBox="1">
            <a:spLocks/>
          </p:cNvSpPr>
          <p:nvPr/>
        </p:nvSpPr>
        <p:spPr>
          <a:xfrm>
            <a:off x="6431274" y="3993963"/>
            <a:ext cx="1548616" cy="360040"/>
          </a:xfrm>
          <a:prstGeom prst="rect">
            <a:avLst/>
          </a:prstGeom>
          <a:solidFill>
            <a:srgbClr val="FF6699"/>
          </a:solidFill>
          <a:ln>
            <a:solidFill>
              <a:schemeClr val="accent5">
                <a:lumMod val="60000"/>
                <a:lumOff val="40000"/>
              </a:schemeClr>
            </a:solidFill>
          </a:ln>
        </p:spPr>
        <p:txBody>
          <a:bodyPr anchor="ct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gn="ctr">
              <a:buNone/>
            </a:pPr>
            <a:r>
              <a:rPr lang="en-US" sz="2800" dirty="0" smtClean="0">
                <a:solidFill>
                  <a:schemeClr val="tx1"/>
                </a:solidFill>
              </a:rPr>
              <a:t>Value</a:t>
            </a:r>
            <a:endParaRPr lang="en-US" sz="2800" dirty="0">
              <a:solidFill>
                <a:schemeClr val="tx1"/>
              </a:solidFill>
            </a:endParaRPr>
          </a:p>
        </p:txBody>
      </p:sp>
    </p:spTree>
    <p:extLst>
      <p:ext uri="{BB962C8B-B14F-4D97-AF65-F5344CB8AC3E}">
        <p14:creationId xmlns:p14="http://schemas.microsoft.com/office/powerpoint/2010/main" val="3544371622"/>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Factories</a:t>
            </a:r>
            <a:endParaRPr dirty="0"/>
          </a:p>
        </p:txBody>
      </p:sp>
      <p:pic>
        <p:nvPicPr>
          <p:cNvPr id="4" name="Picture 3"/>
          <p:cNvPicPr>
            <a:picLocks noChangeAspect="1"/>
          </p:cNvPicPr>
          <p:nvPr/>
        </p:nvPicPr>
        <p:blipFill rotWithShape="1">
          <a:blip r:embed="rId3"/>
          <a:srcRect t="12610" b="7003"/>
          <a:stretch/>
        </p:blipFill>
        <p:spPr>
          <a:xfrm>
            <a:off x="1524000" y="1916832"/>
            <a:ext cx="7848872" cy="4587685"/>
          </a:xfrm>
          <a:prstGeom prst="rect">
            <a:avLst/>
          </a:prstGeom>
        </p:spPr>
      </p:pic>
      <p:sp>
        <p:nvSpPr>
          <p:cNvPr id="5" name="Rectangle 4"/>
          <p:cNvSpPr/>
          <p:nvPr/>
        </p:nvSpPr>
        <p:spPr>
          <a:xfrm>
            <a:off x="2279576" y="2564904"/>
            <a:ext cx="3960440" cy="194421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419165"/>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84401" y="2954693"/>
            <a:ext cx="7772400" cy="3543300"/>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(step_10_factorytogetcustomer)</a:t>
            </a:r>
            <a:endParaRPr dirty="0"/>
          </a:p>
        </p:txBody>
      </p:sp>
      <p:sp>
        <p:nvSpPr>
          <p:cNvPr id="7"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smtClean="0"/>
              <a:t>Copy “</a:t>
            </a:r>
            <a:r>
              <a:rPr lang="en-US" dirty="0">
                <a:solidFill>
                  <a:srgbClr val="FF0000"/>
                </a:solidFill>
              </a:rPr>
              <a:t>step_09_addcustomer.html</a:t>
            </a:r>
            <a:r>
              <a:rPr lang="en-US" dirty="0" smtClean="0"/>
              <a:t>” as “</a:t>
            </a:r>
            <a:r>
              <a:rPr lang="en-US" dirty="0">
                <a:solidFill>
                  <a:srgbClr val="FF0000"/>
                </a:solidFill>
              </a:rPr>
              <a:t>step_10_factorytogetcustomer.html</a:t>
            </a:r>
            <a:r>
              <a:rPr lang="en-US" dirty="0" smtClean="0"/>
              <a:t>”</a:t>
            </a:r>
          </a:p>
          <a:p>
            <a:pPr marL="457200" indent="-457200">
              <a:buFont typeface="+mj-lt"/>
              <a:buAutoNum type="arabicPeriod"/>
            </a:pPr>
            <a:r>
              <a:rPr lang="en-US" dirty="0" smtClean="0"/>
              <a:t>Add </a:t>
            </a:r>
            <a:r>
              <a:rPr lang="en-US" dirty="0" err="1" smtClean="0"/>
              <a:t>AngularJS</a:t>
            </a:r>
            <a:r>
              <a:rPr lang="en-US" dirty="0"/>
              <a:t> </a:t>
            </a:r>
            <a:r>
              <a:rPr lang="en-US" dirty="0" smtClean="0"/>
              <a:t>factory “</a:t>
            </a:r>
            <a:r>
              <a:rPr lang="en-US" dirty="0" err="1" smtClean="0">
                <a:solidFill>
                  <a:srgbClr val="0070C0"/>
                </a:solidFill>
              </a:rPr>
              <a:t>SimpleFactory</a:t>
            </a:r>
            <a:r>
              <a:rPr lang="en-US" dirty="0" smtClean="0"/>
              <a:t>”</a:t>
            </a:r>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323079" y="3717033"/>
            <a:ext cx="7027131" cy="278096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111796" y="3352176"/>
            <a:ext cx="2016224" cy="1060012"/>
          </a:xfrm>
          <a:prstGeom prst="wedgeRectCallout">
            <a:avLst>
              <a:gd name="adj1" fmla="val 61209"/>
              <a:gd name="adj2" fmla="val 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factory “</a:t>
            </a:r>
            <a:r>
              <a:rPr lang="en-US" sz="1600" dirty="0" err="1" smtClean="0">
                <a:solidFill>
                  <a:srgbClr val="0070C0"/>
                </a:solidFill>
              </a:rPr>
              <a:t>SimpleFactory</a:t>
            </a:r>
            <a:r>
              <a:rPr lang="en-US" sz="1600" dirty="0" smtClean="0">
                <a:solidFill>
                  <a:schemeClr val="tx1"/>
                </a:solidFill>
              </a:rPr>
              <a:t>“</a:t>
            </a:r>
            <a:endParaRPr lang="en-US" sz="1600" dirty="0">
              <a:solidFill>
                <a:srgbClr val="0070C0"/>
              </a:solidFill>
            </a:endParaRPr>
          </a:p>
        </p:txBody>
      </p:sp>
      <p:sp>
        <p:nvSpPr>
          <p:cNvPr id="19" name="Rectangular Callout 18"/>
          <p:cNvSpPr/>
          <p:nvPr/>
        </p:nvSpPr>
        <p:spPr>
          <a:xfrm>
            <a:off x="111796" y="4670091"/>
            <a:ext cx="1957101" cy="1135173"/>
          </a:xfrm>
          <a:prstGeom prst="wedgeRectCallout">
            <a:avLst>
              <a:gd name="adj1" fmla="val 73776"/>
              <a:gd name="adj2" fmla="val -46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a </a:t>
            </a:r>
            <a:r>
              <a:rPr lang="en-US" sz="1600" dirty="0" err="1" smtClean="0">
                <a:solidFill>
                  <a:schemeClr val="tx1"/>
                </a:solidFill>
              </a:rPr>
              <a:t>javascript</a:t>
            </a:r>
            <a:r>
              <a:rPr lang="en-US" sz="1600" dirty="0" smtClean="0">
                <a:solidFill>
                  <a:schemeClr val="tx1"/>
                </a:solidFill>
              </a:rPr>
              <a:t> object instance for return</a:t>
            </a:r>
            <a:endParaRPr lang="en-US" sz="1600" dirty="0">
              <a:solidFill>
                <a:schemeClr val="tx1"/>
              </a:solidFill>
            </a:endParaRPr>
          </a:p>
        </p:txBody>
      </p:sp>
      <p:sp>
        <p:nvSpPr>
          <p:cNvPr id="21" name="Rectangular Callout 20"/>
          <p:cNvSpPr/>
          <p:nvPr/>
        </p:nvSpPr>
        <p:spPr>
          <a:xfrm>
            <a:off x="7320136" y="4670092"/>
            <a:ext cx="1775892" cy="748491"/>
          </a:xfrm>
          <a:prstGeom prst="wedgeRectCallout">
            <a:avLst>
              <a:gd name="adj1" fmla="val -126618"/>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7320136" y="4670091"/>
            <a:ext cx="1775892" cy="1135173"/>
          </a:xfrm>
          <a:prstGeom prst="wedgeRectCallout">
            <a:avLst>
              <a:gd name="adj1" fmla="val -139191"/>
              <a:gd name="adj2" fmla="val 51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4564" y="3038021"/>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ictu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1423" y="4422269"/>
            <a:ext cx="459393" cy="4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33332"/>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33741" y="2148198"/>
            <a:ext cx="7010400" cy="460057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9"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
        <p:nvSpPr>
          <p:cNvPr id="11" name="Rectangle 10"/>
          <p:cNvSpPr/>
          <p:nvPr/>
        </p:nvSpPr>
        <p:spPr>
          <a:xfrm>
            <a:off x="2855640" y="3284983"/>
            <a:ext cx="4112610" cy="3240361"/>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ular Callout 18"/>
          <p:cNvSpPr/>
          <p:nvPr/>
        </p:nvSpPr>
        <p:spPr>
          <a:xfrm>
            <a:off x="545448" y="4665420"/>
            <a:ext cx="1957101" cy="1135173"/>
          </a:xfrm>
          <a:prstGeom prst="wedgeRectCallout">
            <a:avLst>
              <a:gd name="adj1" fmla="val 68887"/>
              <a:gd name="adj2" fmla="val 100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Return </a:t>
            </a:r>
            <a:r>
              <a:rPr lang="en-US" sz="1600" dirty="0" err="1" smtClean="0">
                <a:solidFill>
                  <a:schemeClr val="tx1"/>
                </a:solidFill>
              </a:rPr>
              <a:t>javascript</a:t>
            </a:r>
            <a:r>
              <a:rPr lang="en-US" sz="1600" dirty="0" smtClean="0">
                <a:solidFill>
                  <a:schemeClr val="tx1"/>
                </a:solidFill>
              </a:rPr>
              <a:t> object instance</a:t>
            </a:r>
            <a:endParaRPr lang="en-US" sz="1600" dirty="0">
              <a:solidFill>
                <a:schemeClr val="tx1"/>
              </a:solidFill>
            </a:endParaRPr>
          </a:p>
        </p:txBody>
      </p:sp>
      <p:sp>
        <p:nvSpPr>
          <p:cNvPr id="21" name="Rectangular Callout 20"/>
          <p:cNvSpPr/>
          <p:nvPr/>
        </p:nvSpPr>
        <p:spPr>
          <a:xfrm>
            <a:off x="8064524" y="3413815"/>
            <a:ext cx="1775892" cy="748491"/>
          </a:xfrm>
          <a:prstGeom prst="wedgeRectCallout">
            <a:avLst>
              <a:gd name="adj1" fmla="val -143981"/>
              <a:gd name="adj2" fmla="val -289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Create a new variable for </a:t>
            </a:r>
            <a:r>
              <a:rPr lang="en-US" sz="1600" dirty="0" err="1" smtClean="0">
                <a:solidFill>
                  <a:srgbClr val="0070C0"/>
                </a:solidFill>
              </a:rPr>
              <a:t>newCustomer</a:t>
            </a:r>
            <a:endParaRPr lang="en-US" sz="1600" dirty="0">
              <a:solidFill>
                <a:srgbClr val="0070C0"/>
              </a:solidFill>
            </a:endParaRPr>
          </a:p>
        </p:txBody>
      </p:sp>
      <p:sp>
        <p:nvSpPr>
          <p:cNvPr id="22" name="Rectangular Callout 21"/>
          <p:cNvSpPr/>
          <p:nvPr/>
        </p:nvSpPr>
        <p:spPr>
          <a:xfrm>
            <a:off x="8064524" y="3413814"/>
            <a:ext cx="1775892" cy="1135173"/>
          </a:xfrm>
          <a:prstGeom prst="wedgeRectCallout">
            <a:avLst>
              <a:gd name="adj1" fmla="val -150567"/>
              <a:gd name="adj2" fmla="val 88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factory own variables and methods for external access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4" name="Picture 4"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64" y="4507964"/>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0682" y="3151760"/>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484019"/>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99456" y="1988840"/>
            <a:ext cx="7596337" cy="4420012"/>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2085173" y="4198846"/>
            <a:ext cx="6710620" cy="2240809"/>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9293927" y="3202574"/>
            <a:ext cx="2063924" cy="1446250"/>
          </a:xfrm>
          <a:prstGeom prst="wedgeRectCallout">
            <a:avLst>
              <a:gd name="adj1" fmla="val -76384"/>
              <a:gd name="adj2" fmla="val 934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Use “</a:t>
            </a:r>
            <a:r>
              <a:rPr lang="en-US" sz="1600" dirty="0" err="1" smtClean="0">
                <a:solidFill>
                  <a:srgbClr val="FF0000"/>
                </a:solidFill>
              </a:rPr>
              <a:t>SimpleFactory</a:t>
            </a:r>
            <a:r>
              <a:rPr lang="en-US" sz="1600" dirty="0" smtClean="0">
                <a:solidFill>
                  <a:schemeClr val="tx1"/>
                </a:solidFill>
              </a:rPr>
              <a:t>” to access shared methods or attributes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5074" y="2738282"/>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70337"/>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85173" y="2134799"/>
            <a:ext cx="5976664" cy="3947065"/>
          </a:xfrm>
          <a:prstGeom prst="rect">
            <a:avLst/>
          </a:prstGeom>
        </p:spPr>
      </p:pic>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11" name="Rectangle 10"/>
          <p:cNvSpPr/>
          <p:nvPr/>
        </p:nvSpPr>
        <p:spPr>
          <a:xfrm>
            <a:off x="3143672" y="2422831"/>
            <a:ext cx="4824536" cy="3096344"/>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8832304" y="2597148"/>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Config</a:t>
            </a:r>
            <a:r>
              <a:rPr lang="en-US" sz="1600" dirty="0" smtClean="0">
                <a:solidFill>
                  <a:schemeClr val="tx1"/>
                </a:solidFill>
              </a:rPr>
              <a:t> Routings for Create, Update &amp; Delete views</a:t>
            </a:r>
            <a:endParaRPr lang="en-US" sz="1600" dirty="0">
              <a:solidFill>
                <a:srgbClr val="0070C0"/>
              </a:solidFill>
            </a:endParaRPr>
          </a:p>
        </p:txBody>
      </p:sp>
      <p:pic>
        <p:nvPicPr>
          <p:cNvPr id="3" name="Picture 2"/>
          <p:cNvPicPr>
            <a:picLocks noChangeAspect="1"/>
          </p:cNvPicPr>
          <p:nvPr/>
        </p:nvPicPr>
        <p:blipFill>
          <a:blip r:embed="rId4"/>
          <a:stretch>
            <a:fillRect/>
          </a:stretch>
        </p:blipFill>
        <p:spPr>
          <a:xfrm>
            <a:off x="9494628" y="295843"/>
            <a:ext cx="2346744" cy="1465714"/>
          </a:xfrm>
          <a:prstGeom prst="rect">
            <a:avLst/>
          </a:prstGeom>
        </p:spPr>
      </p:pic>
      <p:pic>
        <p:nvPicPr>
          <p:cNvPr id="13" name="Picture 2" descr="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451" y="2132856"/>
            <a:ext cx="436758" cy="43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377382"/>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sp>
        <p:nvSpPr>
          <p:cNvPr id="22" name="Rectangular Callout 21"/>
          <p:cNvSpPr/>
          <p:nvPr/>
        </p:nvSpPr>
        <p:spPr>
          <a:xfrm>
            <a:off x="8760296" y="3505975"/>
            <a:ext cx="2063924" cy="1446250"/>
          </a:xfrm>
          <a:prstGeom prst="wedgeRectCallout">
            <a:avLst>
              <a:gd name="adj1" fmla="val -91324"/>
              <a:gd name="adj2" fmla="val 301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Define Create/Update/Delete View </a:t>
            </a:r>
            <a:r>
              <a:rPr lang="en-US" sz="1600" dirty="0" err="1" smtClean="0">
                <a:solidFill>
                  <a:schemeClr val="tx1"/>
                </a:solidFill>
              </a:rPr>
              <a:t>Tempaltes</a:t>
            </a:r>
            <a:endParaRPr lang="en-US" sz="1600" dirty="0">
              <a:solidFill>
                <a:srgbClr val="0070C0"/>
              </a:solidFill>
            </a:endParaRPr>
          </a:p>
        </p:txBody>
      </p:sp>
      <p:pic>
        <p:nvPicPr>
          <p:cNvPr id="13" name="Picture 2" descr="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1443" y="3041683"/>
            <a:ext cx="436758" cy="436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063552" y="1872816"/>
            <a:ext cx="5540556" cy="4712568"/>
          </a:xfrm>
          <a:prstGeom prst="rect">
            <a:avLst/>
          </a:prstGeom>
        </p:spPr>
      </p:pic>
      <p:pic>
        <p:nvPicPr>
          <p:cNvPr id="6" name="Picture 5"/>
          <p:cNvPicPr>
            <a:picLocks noChangeAspect="1"/>
          </p:cNvPicPr>
          <p:nvPr/>
        </p:nvPicPr>
        <p:blipFill>
          <a:blip r:embed="rId5"/>
          <a:stretch>
            <a:fillRect/>
          </a:stretch>
        </p:blipFill>
        <p:spPr>
          <a:xfrm>
            <a:off x="9434299" y="188640"/>
            <a:ext cx="2467401" cy="1890092"/>
          </a:xfrm>
          <a:prstGeom prst="rect">
            <a:avLst/>
          </a:prstGeom>
        </p:spPr>
      </p:pic>
    </p:spTree>
    <p:extLst>
      <p:ext uri="{BB962C8B-B14F-4D97-AF65-F5344CB8AC3E}">
        <p14:creationId xmlns:p14="http://schemas.microsoft.com/office/powerpoint/2010/main" val="1775330225"/>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AngularJS</a:t>
            </a:r>
            <a:r>
              <a:rPr lang="en-US" dirty="0"/>
              <a:t> </a:t>
            </a:r>
            <a:r>
              <a:rPr lang="en-US" dirty="0" smtClean="0"/>
              <a:t>Factory </a:t>
            </a:r>
            <a:r>
              <a:rPr lang="en-US" dirty="0"/>
              <a:t>Demo </a:t>
            </a:r>
            <a:r>
              <a:rPr lang="en-US" dirty="0" smtClean="0"/>
              <a:t>(step_10_factorytogetcustomer</a:t>
            </a:r>
            <a:r>
              <a:rPr lang="en-US" dirty="0"/>
              <a:t>)</a:t>
            </a:r>
            <a:endParaRPr dirty="0"/>
          </a:p>
        </p:txBody>
      </p:sp>
      <p:pic>
        <p:nvPicPr>
          <p:cNvPr id="6" name="Picture 5"/>
          <p:cNvPicPr>
            <a:picLocks noChangeAspect="1"/>
          </p:cNvPicPr>
          <p:nvPr/>
        </p:nvPicPr>
        <p:blipFill>
          <a:blip r:embed="rId3"/>
          <a:stretch>
            <a:fillRect/>
          </a:stretch>
        </p:blipFill>
        <p:spPr>
          <a:xfrm>
            <a:off x="9551648" y="188640"/>
            <a:ext cx="2350052" cy="1800200"/>
          </a:xfrm>
          <a:prstGeom prst="rect">
            <a:avLst/>
          </a:prstGeom>
        </p:spPr>
      </p:pic>
      <p:pic>
        <p:nvPicPr>
          <p:cNvPr id="3" name="Picture 2"/>
          <p:cNvPicPr>
            <a:picLocks noChangeAspect="1"/>
          </p:cNvPicPr>
          <p:nvPr/>
        </p:nvPicPr>
        <p:blipFill>
          <a:blip r:embed="rId4"/>
          <a:stretch>
            <a:fillRect/>
          </a:stretch>
        </p:blipFill>
        <p:spPr>
          <a:xfrm>
            <a:off x="1199456" y="2558445"/>
            <a:ext cx="2326419" cy="4175021"/>
          </a:xfrm>
          <a:prstGeom prst="rect">
            <a:avLst/>
          </a:prstGeom>
        </p:spPr>
      </p:pic>
      <p:pic>
        <p:nvPicPr>
          <p:cNvPr id="4" name="Picture 3"/>
          <p:cNvPicPr>
            <a:picLocks noChangeAspect="1"/>
          </p:cNvPicPr>
          <p:nvPr/>
        </p:nvPicPr>
        <p:blipFill>
          <a:blip r:embed="rId5"/>
          <a:stretch>
            <a:fillRect/>
          </a:stretch>
        </p:blipFill>
        <p:spPr>
          <a:xfrm>
            <a:off x="4079776" y="2558445"/>
            <a:ext cx="2326419" cy="4175021"/>
          </a:xfrm>
          <a:prstGeom prst="rect">
            <a:avLst/>
          </a:prstGeom>
        </p:spPr>
      </p:pic>
      <p:pic>
        <p:nvPicPr>
          <p:cNvPr id="7" name="Picture 6"/>
          <p:cNvPicPr>
            <a:picLocks noChangeAspect="1"/>
          </p:cNvPicPr>
          <p:nvPr/>
        </p:nvPicPr>
        <p:blipFill>
          <a:blip r:embed="rId6"/>
          <a:stretch>
            <a:fillRect/>
          </a:stretch>
        </p:blipFill>
        <p:spPr>
          <a:xfrm>
            <a:off x="6960096" y="2558445"/>
            <a:ext cx="2326418" cy="4175021"/>
          </a:xfrm>
          <a:prstGeom prst="rect">
            <a:avLst/>
          </a:prstGeom>
        </p:spPr>
      </p:pic>
      <p:sp>
        <p:nvSpPr>
          <p:cNvPr id="10" name="Content Placeholder 3"/>
          <p:cNvSpPr txBox="1">
            <a:spLocks/>
          </p:cNvSpPr>
          <p:nvPr/>
        </p:nvSpPr>
        <p:spPr>
          <a:xfrm>
            <a:off x="1524000" y="2060849"/>
            <a:ext cx="10275644" cy="461074"/>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a:t>Select </a:t>
            </a:r>
            <a:r>
              <a:rPr lang="en-US" dirty="0" smtClean="0"/>
              <a:t>“</a:t>
            </a:r>
            <a:r>
              <a:rPr lang="en-US" dirty="0" smtClean="0">
                <a:solidFill>
                  <a:srgbClr val="FF0000"/>
                </a:solidFill>
              </a:rPr>
              <a:t>step_10_factorytogetcustomer.html</a:t>
            </a:r>
            <a:r>
              <a:rPr lang="en-US" dirty="0" smtClean="0"/>
              <a:t>” and Hit “F5” to run</a:t>
            </a:r>
            <a:endParaRPr lang="en-US" dirty="0"/>
          </a:p>
        </p:txBody>
      </p:sp>
      <p:sp>
        <p:nvSpPr>
          <p:cNvPr id="11" name="Text Placeholder 2"/>
          <p:cNvSpPr txBox="1">
            <a:spLocks/>
          </p:cNvSpPr>
          <p:nvPr/>
        </p:nvSpPr>
        <p:spPr>
          <a:xfrm>
            <a:off x="1523999" y="1684784"/>
            <a:ext cx="1547665" cy="376064"/>
          </a:xfrm>
          <a:prstGeom prst="rect">
            <a:avLst/>
          </a:prstGeom>
          <a:solidFill>
            <a:schemeClr val="accent1">
              <a:lumMod val="75000"/>
            </a:schemeClr>
          </a:solidFill>
        </p:spPr>
        <p:txBody>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dirty="0" smtClean="0">
                <a:solidFill>
                  <a:schemeClr val="tx1"/>
                </a:solidFill>
              </a:rPr>
              <a:t>Demo Page</a:t>
            </a:r>
            <a:endParaRPr lang="en-US" dirty="0">
              <a:solidFill>
                <a:schemeClr val="tx1"/>
              </a:solidFill>
            </a:endParaRPr>
          </a:p>
        </p:txBody>
      </p:sp>
    </p:spTree>
    <p:extLst>
      <p:ext uri="{BB962C8B-B14F-4D97-AF65-F5344CB8AC3E}">
        <p14:creationId xmlns:p14="http://schemas.microsoft.com/office/powerpoint/2010/main" val="4024228573"/>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548680"/>
            <a:ext cx="9144000" cy="1719064"/>
          </a:xfrm>
        </p:spPr>
        <p:txBody>
          <a:bodyPr>
            <a:normAutofit fontScale="90000"/>
          </a:bodyPr>
          <a:lstStyle/>
          <a:p>
            <a:r>
              <a:rPr lang="en-US" dirty="0" smtClean="0"/>
              <a:t>Next Session:</a:t>
            </a:r>
            <a:br>
              <a:rPr lang="en-US" dirty="0" smtClean="0"/>
            </a:br>
            <a:r>
              <a:rPr lang="en-US" dirty="0" err="1" smtClean="0"/>
              <a:t>AngularJS</a:t>
            </a:r>
            <a:r>
              <a:rPr lang="en-US" dirty="0" smtClean="0"/>
              <a:t> with </a:t>
            </a:r>
            <a:r>
              <a:rPr lang="en-US" dirty="0" err="1" smtClean="0"/>
              <a:t>Highchart</a:t>
            </a:r>
            <a:endParaRPr dirty="0"/>
          </a:p>
        </p:txBody>
      </p:sp>
      <p:pic>
        <p:nvPicPr>
          <p:cNvPr id="2050" name="Picture 2" descr="https://lh6.googleusercontent.com/-TlY7amsfzPs/T9ZgLXXK1cI/AAAAAAABK-c/Ki-inmeYNKk/w749-h794/AngularJS-Shield-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0286" y="2505334"/>
            <a:ext cx="1800200" cy="1908356"/>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44"/>
          <p:cNvPicPr/>
          <p:nvPr/>
        </p:nvPicPr>
        <p:blipFill>
          <a:blip r:embed="rId3">
            <a:extLst>
              <a:ext uri="{28A0092B-C50C-407E-A947-70E740481C1C}">
                <a14:useLocalDpi xmlns:a14="http://schemas.microsoft.com/office/drawing/2010/main" val="0"/>
              </a:ext>
            </a:extLst>
          </a:blip>
          <a:srcRect/>
          <a:stretch>
            <a:fillRect/>
          </a:stretch>
        </p:blipFill>
        <p:spPr bwMode="auto">
          <a:xfrm>
            <a:off x="6862819" y="2474427"/>
            <a:ext cx="4115929" cy="1944602"/>
          </a:xfrm>
          <a:prstGeom prst="rect">
            <a:avLst/>
          </a:prstGeom>
          <a:noFill/>
          <a:ln>
            <a:noFill/>
          </a:ln>
        </p:spPr>
      </p:pic>
      <p:pic>
        <p:nvPicPr>
          <p:cNvPr id="246" name="Picture 245"/>
          <p:cNvPicPr/>
          <p:nvPr/>
        </p:nvPicPr>
        <p:blipFill>
          <a:blip r:embed="rId4">
            <a:extLst>
              <a:ext uri="{28A0092B-C50C-407E-A947-70E740481C1C}">
                <a14:useLocalDpi xmlns:a14="http://schemas.microsoft.com/office/drawing/2010/main" val="0"/>
              </a:ext>
            </a:extLst>
          </a:blip>
          <a:srcRect/>
          <a:stretch>
            <a:fillRect/>
          </a:stretch>
        </p:blipFill>
        <p:spPr bwMode="auto">
          <a:xfrm>
            <a:off x="6888088" y="4725144"/>
            <a:ext cx="4092587" cy="1896993"/>
          </a:xfrm>
          <a:prstGeom prst="rect">
            <a:avLst/>
          </a:prstGeom>
          <a:noFill/>
          <a:ln>
            <a:noFill/>
          </a:ln>
        </p:spPr>
      </p:pic>
      <p:pic>
        <p:nvPicPr>
          <p:cNvPr id="247" name="Picture 246"/>
          <p:cNvPicPr/>
          <p:nvPr/>
        </p:nvPicPr>
        <p:blipFill>
          <a:blip r:embed="rId5">
            <a:extLst>
              <a:ext uri="{28A0092B-C50C-407E-A947-70E740481C1C}">
                <a14:useLocalDpi xmlns:a14="http://schemas.microsoft.com/office/drawing/2010/main" val="0"/>
              </a:ext>
            </a:extLst>
          </a:blip>
          <a:srcRect/>
          <a:stretch>
            <a:fillRect/>
          </a:stretch>
        </p:blipFill>
        <p:spPr bwMode="auto">
          <a:xfrm>
            <a:off x="4439816" y="2474427"/>
            <a:ext cx="1629776" cy="1944602"/>
          </a:xfrm>
          <a:prstGeom prst="rect">
            <a:avLst/>
          </a:prstGeom>
          <a:noFill/>
          <a:ln>
            <a:noFill/>
          </a:ln>
        </p:spPr>
      </p:pic>
      <p:pic>
        <p:nvPicPr>
          <p:cNvPr id="248" name="Picture 247"/>
          <p:cNvPicPr/>
          <p:nvPr/>
        </p:nvPicPr>
        <p:blipFill>
          <a:blip r:embed="rId6">
            <a:extLst>
              <a:ext uri="{28A0092B-C50C-407E-A947-70E740481C1C}">
                <a14:useLocalDpi xmlns:a14="http://schemas.microsoft.com/office/drawing/2010/main" val="0"/>
              </a:ext>
            </a:extLst>
          </a:blip>
          <a:srcRect/>
          <a:stretch>
            <a:fillRect/>
          </a:stretch>
        </p:blipFill>
        <p:spPr bwMode="auto">
          <a:xfrm>
            <a:off x="1775520" y="4721140"/>
            <a:ext cx="4333875" cy="1905000"/>
          </a:xfrm>
          <a:prstGeom prst="rect">
            <a:avLst/>
          </a:prstGeom>
          <a:noFill/>
          <a:ln>
            <a:noFill/>
          </a:ln>
        </p:spPr>
      </p:pic>
    </p:spTree>
    <p:extLst>
      <p:ext uri="{BB962C8B-B14F-4D97-AF65-F5344CB8AC3E}">
        <p14:creationId xmlns:p14="http://schemas.microsoft.com/office/powerpoint/2010/main" val="3750515752"/>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Introduction</a:t>
            </a:r>
            <a:endParaRPr dirty="0"/>
          </a:p>
        </p:txBody>
      </p:sp>
      <p:pic>
        <p:nvPicPr>
          <p:cNvPr id="5" name="Picture 4"/>
          <p:cNvPicPr>
            <a:picLocks noChangeAspect="1"/>
          </p:cNvPicPr>
          <p:nvPr/>
        </p:nvPicPr>
        <p:blipFill>
          <a:blip r:embed="rId2"/>
          <a:stretch>
            <a:fillRect/>
          </a:stretch>
        </p:blipFill>
        <p:spPr>
          <a:xfrm>
            <a:off x="8832304" y="260648"/>
            <a:ext cx="3090863" cy="2357438"/>
          </a:xfrm>
          <a:prstGeom prst="rect">
            <a:avLst/>
          </a:prstGeom>
        </p:spPr>
      </p:pic>
    </p:spTree>
    <p:extLst>
      <p:ext uri="{BB962C8B-B14F-4D97-AF65-F5344CB8AC3E}">
        <p14:creationId xmlns:p14="http://schemas.microsoft.com/office/powerpoint/2010/main" val="3182428387"/>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AngularJS</a:t>
            </a:r>
            <a:r>
              <a:rPr lang="en-US" dirty="0" smtClean="0"/>
              <a:t> Website</a:t>
            </a:r>
            <a:endParaRPr lang="en-US" dirty="0"/>
          </a:p>
        </p:txBody>
      </p:sp>
      <p:pic>
        <p:nvPicPr>
          <p:cNvPr id="4" name="Picture 3"/>
          <p:cNvPicPr>
            <a:picLocks noChangeAspect="1"/>
          </p:cNvPicPr>
          <p:nvPr/>
        </p:nvPicPr>
        <p:blipFill>
          <a:blip r:embed="rId3"/>
          <a:stretch>
            <a:fillRect/>
          </a:stretch>
        </p:blipFill>
        <p:spPr>
          <a:xfrm>
            <a:off x="2423592" y="2204864"/>
            <a:ext cx="7200800" cy="4327147"/>
          </a:xfrm>
          <a:prstGeom prst="rect">
            <a:avLst/>
          </a:prstGeom>
        </p:spPr>
      </p:pic>
      <p:sp>
        <p:nvSpPr>
          <p:cNvPr id="6" name="Content Placeholder 2"/>
          <p:cNvSpPr>
            <a:spLocks noGrp="1"/>
          </p:cNvSpPr>
          <p:nvPr>
            <p:ph sz="half" idx="1"/>
          </p:nvPr>
        </p:nvSpPr>
        <p:spPr>
          <a:xfrm>
            <a:off x="2423592" y="1676908"/>
            <a:ext cx="2699792" cy="451247"/>
          </a:xfrm>
        </p:spPr>
        <p:txBody>
          <a:bodyPr>
            <a:normAutofit fontScale="92500"/>
          </a:bodyPr>
          <a:lstStyle/>
          <a:p>
            <a:pPr marL="0" indent="0">
              <a:buNone/>
            </a:pPr>
            <a:r>
              <a:rPr lang="en-US" dirty="0" smtClean="0"/>
              <a:t>Http://</a:t>
            </a:r>
            <a:r>
              <a:rPr lang="en-US" sz="2800" dirty="0" smtClean="0"/>
              <a:t>angularjs.org</a:t>
            </a:r>
            <a:endParaRPr dirty="0"/>
          </a:p>
        </p:txBody>
      </p:sp>
    </p:spTree>
    <p:extLst>
      <p:ext uri="{BB962C8B-B14F-4D97-AF65-F5344CB8AC3E}">
        <p14:creationId xmlns:p14="http://schemas.microsoft.com/office/powerpoint/2010/main" val="211619016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Feeling About </a:t>
            </a:r>
            <a:r>
              <a:rPr lang="en-US" dirty="0" err="1" smtClean="0"/>
              <a:t>AngularJS</a:t>
            </a:r>
            <a:r>
              <a:rPr lang="en-US" dirty="0" smtClean="0"/>
              <a:t> Over Time</a:t>
            </a:r>
            <a:endParaRPr dirty="0"/>
          </a:p>
        </p:txBody>
      </p:sp>
      <p:sp>
        <p:nvSpPr>
          <p:cNvPr id="3" name="Content Placeholder 2"/>
          <p:cNvSpPr>
            <a:spLocks noGrp="1"/>
          </p:cNvSpPr>
          <p:nvPr>
            <p:ph sz="half" idx="1"/>
          </p:nvPr>
        </p:nvSpPr>
        <p:spPr/>
        <p:txBody>
          <a:bodyPr>
            <a:normAutofit lnSpcReduction="10000"/>
          </a:bodyPr>
          <a:lstStyle/>
          <a:p>
            <a:pPr marL="457200" indent="-457200">
              <a:buFont typeface="+mj-lt"/>
              <a:buAutoNum type="arabicPeriod"/>
            </a:pPr>
            <a:r>
              <a:rPr lang="en-US" dirty="0" smtClean="0"/>
              <a:t>Neat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What? This is so lame!</a:t>
            </a:r>
            <a:endParaRPr dirty="0">
              <a:solidFill>
                <a:srgbClr val="FF0000"/>
              </a:solidFill>
            </a:endParaRPr>
          </a:p>
          <a:p>
            <a:pPr marL="457200" indent="-457200">
              <a:buFont typeface="+mj-lt"/>
              <a:buAutoNum type="arabicPeriod"/>
            </a:pPr>
            <a:r>
              <a:rPr lang="en-US" dirty="0" smtClean="0"/>
              <a:t>Ok, that’s pretty sweet!</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I can’t believe how  difficult they make some of this stuff! Are you kidding me?!</a:t>
            </a:r>
            <a:endParaRPr dirty="0">
              <a:solidFill>
                <a:srgbClr val="FF0000"/>
              </a:solidFill>
            </a:endParaRPr>
          </a:p>
          <a:p>
            <a:pPr marL="457200" indent="-457200">
              <a:buFont typeface="+mj-lt"/>
              <a:buAutoNum type="arabicPeriod"/>
            </a:pPr>
            <a:r>
              <a:rPr lang="en-US" dirty="0" smtClean="0"/>
              <a:t>Very Cool!</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We’ve made a horrible choice! We should went with Backbone.</a:t>
            </a:r>
          </a:p>
          <a:p>
            <a:pPr marL="457200" indent="-457200">
              <a:buFont typeface="+mj-lt"/>
              <a:buAutoNum type="arabicPeriod"/>
            </a:pPr>
            <a:r>
              <a:rPr lang="en-US" dirty="0" smtClean="0"/>
              <a:t>OMG, that’s awesome!</a:t>
            </a:r>
          </a:p>
          <a:p>
            <a:pPr marL="365760" lvl="1" indent="0">
              <a:buNone/>
            </a:pPr>
            <a:r>
              <a:rPr lang="en-US" dirty="0" smtClean="0">
                <a:solidFill>
                  <a:srgbClr val="FF0000"/>
                </a:solidFill>
                <a:sym typeface="Wingdings" panose="05000000000000000000" pitchFamily="2" charset="2"/>
              </a:rPr>
              <a:t> </a:t>
            </a:r>
            <a:r>
              <a:rPr lang="en-US" dirty="0" smtClean="0">
                <a:solidFill>
                  <a:srgbClr val="FF0000"/>
                </a:solidFill>
              </a:rPr>
              <a:t>Better freshen up the old resume.</a:t>
            </a:r>
          </a:p>
          <a:p>
            <a:pPr marL="457200" indent="-457200">
              <a:buFont typeface="+mj-lt"/>
              <a:buAutoNum type="arabicPeriod"/>
            </a:pPr>
            <a:r>
              <a:rPr lang="en-US" dirty="0" smtClean="0"/>
              <a:t>Most awesome framework ever!</a:t>
            </a:r>
            <a:endParaRPr dirty="0"/>
          </a:p>
        </p:txBody>
      </p:sp>
      <p:pic>
        <p:nvPicPr>
          <p:cNvPr id="1026" name="Picture 2" descr="http://i.imgur.com/hLDORM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2204864"/>
            <a:ext cx="3888432" cy="334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6139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1160">
                                          <p:stCondLst>
                                            <p:cond delay="0"/>
                                          </p:stCondLst>
                                        </p:cTn>
                                        <p:tgtEl>
                                          <p:spTgt spid="3">
                                            <p:txEl>
                                              <p:pRg st="0" end="0"/>
                                            </p:txEl>
                                          </p:spTgt>
                                        </p:tgtEl>
                                      </p:cBhvr>
                                    </p:animEffect>
                                    <p:anim calcmode="lin" valueType="num">
                                      <p:cBhvr>
                                        <p:cTn id="8" dur="3644"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1328"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1328" tmFilter="0, 0; 0.125,0.2665; 0.25,0.4; 0.375,0.465; 0.5,0.5;  0.625,0.535; 0.75,0.6; 0.875,0.7335; 1,1">
                                          <p:stCondLst>
                                            <p:cond delay="1328"/>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664" tmFilter="0, 0; 0.125,0.2665; 0.25,0.4; 0.375,0.465; 0.5,0.5;  0.625,0.535; 0.75,0.6; 0.875,0.7335; 1,1">
                                          <p:stCondLst>
                                            <p:cond delay="2648"/>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328" tmFilter="0, 0; 0.125,0.2665; 0.25,0.4; 0.375,0.465; 0.5,0.5;  0.625,0.535; 0.75,0.6; 0.875,0.7335; 1,1">
                                          <p:stCondLst>
                                            <p:cond delay="3312"/>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52">
                                          <p:stCondLst>
                                            <p:cond delay="1300"/>
                                          </p:stCondLst>
                                        </p:cTn>
                                        <p:tgtEl>
                                          <p:spTgt spid="3">
                                            <p:txEl>
                                              <p:pRg st="0" end="0"/>
                                            </p:txEl>
                                          </p:spTgt>
                                        </p:tgtEl>
                                      </p:cBhvr>
                                      <p:to x="100000" y="60000"/>
                                    </p:animScale>
                                    <p:animScale>
                                      <p:cBhvr>
                                        <p:cTn id="14" dur="332" decel="50000">
                                          <p:stCondLst>
                                            <p:cond delay="1352"/>
                                          </p:stCondLst>
                                        </p:cTn>
                                        <p:tgtEl>
                                          <p:spTgt spid="3">
                                            <p:txEl>
                                              <p:pRg st="0" end="0"/>
                                            </p:txEl>
                                          </p:spTgt>
                                        </p:tgtEl>
                                      </p:cBhvr>
                                      <p:to x="100000" y="100000"/>
                                    </p:animScale>
                                    <p:animScale>
                                      <p:cBhvr>
                                        <p:cTn id="15" dur="52">
                                          <p:stCondLst>
                                            <p:cond delay="2624"/>
                                          </p:stCondLst>
                                        </p:cTn>
                                        <p:tgtEl>
                                          <p:spTgt spid="3">
                                            <p:txEl>
                                              <p:pRg st="0" end="0"/>
                                            </p:txEl>
                                          </p:spTgt>
                                        </p:tgtEl>
                                      </p:cBhvr>
                                      <p:to x="100000" y="80000"/>
                                    </p:animScale>
                                    <p:animScale>
                                      <p:cBhvr>
                                        <p:cTn id="16" dur="332" decel="50000">
                                          <p:stCondLst>
                                            <p:cond delay="2676"/>
                                          </p:stCondLst>
                                        </p:cTn>
                                        <p:tgtEl>
                                          <p:spTgt spid="3">
                                            <p:txEl>
                                              <p:pRg st="0" end="0"/>
                                            </p:txEl>
                                          </p:spTgt>
                                        </p:tgtEl>
                                      </p:cBhvr>
                                      <p:to x="100000" y="100000"/>
                                    </p:animScale>
                                    <p:animScale>
                                      <p:cBhvr>
                                        <p:cTn id="17" dur="52">
                                          <p:stCondLst>
                                            <p:cond delay="3284"/>
                                          </p:stCondLst>
                                        </p:cTn>
                                        <p:tgtEl>
                                          <p:spTgt spid="3">
                                            <p:txEl>
                                              <p:pRg st="0" end="0"/>
                                            </p:txEl>
                                          </p:spTgt>
                                        </p:tgtEl>
                                      </p:cBhvr>
                                      <p:to x="100000" y="90000"/>
                                    </p:animScale>
                                    <p:animScale>
                                      <p:cBhvr>
                                        <p:cTn id="18" dur="332" decel="50000">
                                          <p:stCondLst>
                                            <p:cond delay="3336"/>
                                          </p:stCondLst>
                                        </p:cTn>
                                        <p:tgtEl>
                                          <p:spTgt spid="3">
                                            <p:txEl>
                                              <p:pRg st="0" end="0"/>
                                            </p:txEl>
                                          </p:spTgt>
                                        </p:tgtEl>
                                      </p:cBhvr>
                                      <p:to x="100000" y="100000"/>
                                    </p:animScale>
                                    <p:animScale>
                                      <p:cBhvr>
                                        <p:cTn id="19" dur="52">
                                          <p:stCondLst>
                                            <p:cond delay="3616"/>
                                          </p:stCondLst>
                                        </p:cTn>
                                        <p:tgtEl>
                                          <p:spTgt spid="3">
                                            <p:txEl>
                                              <p:pRg st="0" end="0"/>
                                            </p:txEl>
                                          </p:spTgt>
                                        </p:tgtEl>
                                      </p:cBhvr>
                                      <p:to x="100000" y="95000"/>
                                    </p:animScale>
                                    <p:animScale>
                                      <p:cBhvr>
                                        <p:cTn id="20" dur="332" decel="50000">
                                          <p:stCondLst>
                                            <p:cond delay="3668"/>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1160">
                                          <p:stCondLst>
                                            <p:cond delay="0"/>
                                          </p:stCondLst>
                                        </p:cTn>
                                        <p:tgtEl>
                                          <p:spTgt spid="3">
                                            <p:txEl>
                                              <p:pRg st="1" end="1"/>
                                            </p:txEl>
                                          </p:spTgt>
                                        </p:tgtEl>
                                      </p:cBhvr>
                                    </p:animEffect>
                                    <p:anim calcmode="lin" valueType="num">
                                      <p:cBhvr>
                                        <p:cTn id="24" dur="3644"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1328"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1328" tmFilter="0, 0; 0.125,0.2665; 0.25,0.4; 0.375,0.465; 0.5,0.5;  0.625,0.535; 0.75,0.6; 0.875,0.7335; 1,1">
                                          <p:stCondLst>
                                            <p:cond delay="1328"/>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664" tmFilter="0, 0; 0.125,0.2665; 0.25,0.4; 0.375,0.465; 0.5,0.5;  0.625,0.535; 0.75,0.6; 0.875,0.7335; 1,1">
                                          <p:stCondLst>
                                            <p:cond delay="2648"/>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328" tmFilter="0, 0; 0.125,0.2665; 0.25,0.4; 0.375,0.465; 0.5,0.5;  0.625,0.535; 0.75,0.6; 0.875,0.7335; 1,1">
                                          <p:stCondLst>
                                            <p:cond delay="3312"/>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52">
                                          <p:stCondLst>
                                            <p:cond delay="1300"/>
                                          </p:stCondLst>
                                        </p:cTn>
                                        <p:tgtEl>
                                          <p:spTgt spid="3">
                                            <p:txEl>
                                              <p:pRg st="1" end="1"/>
                                            </p:txEl>
                                          </p:spTgt>
                                        </p:tgtEl>
                                      </p:cBhvr>
                                      <p:to x="100000" y="60000"/>
                                    </p:animScale>
                                    <p:animScale>
                                      <p:cBhvr>
                                        <p:cTn id="30" dur="332" decel="50000">
                                          <p:stCondLst>
                                            <p:cond delay="1352"/>
                                          </p:stCondLst>
                                        </p:cTn>
                                        <p:tgtEl>
                                          <p:spTgt spid="3">
                                            <p:txEl>
                                              <p:pRg st="1" end="1"/>
                                            </p:txEl>
                                          </p:spTgt>
                                        </p:tgtEl>
                                      </p:cBhvr>
                                      <p:to x="100000" y="100000"/>
                                    </p:animScale>
                                    <p:animScale>
                                      <p:cBhvr>
                                        <p:cTn id="31" dur="52">
                                          <p:stCondLst>
                                            <p:cond delay="2624"/>
                                          </p:stCondLst>
                                        </p:cTn>
                                        <p:tgtEl>
                                          <p:spTgt spid="3">
                                            <p:txEl>
                                              <p:pRg st="1" end="1"/>
                                            </p:txEl>
                                          </p:spTgt>
                                        </p:tgtEl>
                                      </p:cBhvr>
                                      <p:to x="100000" y="80000"/>
                                    </p:animScale>
                                    <p:animScale>
                                      <p:cBhvr>
                                        <p:cTn id="32" dur="332" decel="50000">
                                          <p:stCondLst>
                                            <p:cond delay="2676"/>
                                          </p:stCondLst>
                                        </p:cTn>
                                        <p:tgtEl>
                                          <p:spTgt spid="3">
                                            <p:txEl>
                                              <p:pRg st="1" end="1"/>
                                            </p:txEl>
                                          </p:spTgt>
                                        </p:tgtEl>
                                      </p:cBhvr>
                                      <p:to x="100000" y="100000"/>
                                    </p:animScale>
                                    <p:animScale>
                                      <p:cBhvr>
                                        <p:cTn id="33" dur="52">
                                          <p:stCondLst>
                                            <p:cond delay="3284"/>
                                          </p:stCondLst>
                                        </p:cTn>
                                        <p:tgtEl>
                                          <p:spTgt spid="3">
                                            <p:txEl>
                                              <p:pRg st="1" end="1"/>
                                            </p:txEl>
                                          </p:spTgt>
                                        </p:tgtEl>
                                      </p:cBhvr>
                                      <p:to x="100000" y="90000"/>
                                    </p:animScale>
                                    <p:animScale>
                                      <p:cBhvr>
                                        <p:cTn id="34" dur="332" decel="50000">
                                          <p:stCondLst>
                                            <p:cond delay="3336"/>
                                          </p:stCondLst>
                                        </p:cTn>
                                        <p:tgtEl>
                                          <p:spTgt spid="3">
                                            <p:txEl>
                                              <p:pRg st="1" end="1"/>
                                            </p:txEl>
                                          </p:spTgt>
                                        </p:tgtEl>
                                      </p:cBhvr>
                                      <p:to x="100000" y="100000"/>
                                    </p:animScale>
                                    <p:animScale>
                                      <p:cBhvr>
                                        <p:cTn id="35" dur="52">
                                          <p:stCondLst>
                                            <p:cond delay="3616"/>
                                          </p:stCondLst>
                                        </p:cTn>
                                        <p:tgtEl>
                                          <p:spTgt spid="3">
                                            <p:txEl>
                                              <p:pRg st="1" end="1"/>
                                            </p:txEl>
                                          </p:spTgt>
                                        </p:tgtEl>
                                      </p:cBhvr>
                                      <p:to x="100000" y="95000"/>
                                    </p:animScale>
                                    <p:animScale>
                                      <p:cBhvr>
                                        <p:cTn id="36" dur="332" decel="50000">
                                          <p:stCondLst>
                                            <p:cond delay="3668"/>
                                          </p:stCondLst>
                                        </p:cTn>
                                        <p:tgtEl>
                                          <p:spTgt spid="3">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1160">
                                          <p:stCondLst>
                                            <p:cond delay="0"/>
                                          </p:stCondLst>
                                        </p:cTn>
                                        <p:tgtEl>
                                          <p:spTgt spid="3">
                                            <p:txEl>
                                              <p:pRg st="2" end="2"/>
                                            </p:txEl>
                                          </p:spTgt>
                                        </p:tgtEl>
                                      </p:cBhvr>
                                    </p:animEffect>
                                    <p:anim calcmode="lin" valueType="num">
                                      <p:cBhvr>
                                        <p:cTn id="42" dur="3644"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1328"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1328" tmFilter="0, 0; 0.125,0.2665; 0.25,0.4; 0.375,0.465; 0.5,0.5;  0.625,0.535; 0.75,0.6; 0.875,0.7335; 1,1">
                                          <p:stCondLst>
                                            <p:cond delay="1328"/>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664" tmFilter="0, 0; 0.125,0.2665; 0.25,0.4; 0.375,0.465; 0.5,0.5;  0.625,0.535; 0.75,0.6; 0.875,0.7335; 1,1">
                                          <p:stCondLst>
                                            <p:cond delay="2648"/>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328" tmFilter="0, 0; 0.125,0.2665; 0.25,0.4; 0.375,0.465; 0.5,0.5;  0.625,0.535; 0.75,0.6; 0.875,0.7335; 1,1">
                                          <p:stCondLst>
                                            <p:cond delay="3312"/>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52">
                                          <p:stCondLst>
                                            <p:cond delay="1300"/>
                                          </p:stCondLst>
                                        </p:cTn>
                                        <p:tgtEl>
                                          <p:spTgt spid="3">
                                            <p:txEl>
                                              <p:pRg st="2" end="2"/>
                                            </p:txEl>
                                          </p:spTgt>
                                        </p:tgtEl>
                                      </p:cBhvr>
                                      <p:to x="100000" y="60000"/>
                                    </p:animScale>
                                    <p:animScale>
                                      <p:cBhvr>
                                        <p:cTn id="48" dur="332" decel="50000">
                                          <p:stCondLst>
                                            <p:cond delay="1352"/>
                                          </p:stCondLst>
                                        </p:cTn>
                                        <p:tgtEl>
                                          <p:spTgt spid="3">
                                            <p:txEl>
                                              <p:pRg st="2" end="2"/>
                                            </p:txEl>
                                          </p:spTgt>
                                        </p:tgtEl>
                                      </p:cBhvr>
                                      <p:to x="100000" y="100000"/>
                                    </p:animScale>
                                    <p:animScale>
                                      <p:cBhvr>
                                        <p:cTn id="49" dur="52">
                                          <p:stCondLst>
                                            <p:cond delay="2624"/>
                                          </p:stCondLst>
                                        </p:cTn>
                                        <p:tgtEl>
                                          <p:spTgt spid="3">
                                            <p:txEl>
                                              <p:pRg st="2" end="2"/>
                                            </p:txEl>
                                          </p:spTgt>
                                        </p:tgtEl>
                                      </p:cBhvr>
                                      <p:to x="100000" y="80000"/>
                                    </p:animScale>
                                    <p:animScale>
                                      <p:cBhvr>
                                        <p:cTn id="50" dur="332" decel="50000">
                                          <p:stCondLst>
                                            <p:cond delay="2676"/>
                                          </p:stCondLst>
                                        </p:cTn>
                                        <p:tgtEl>
                                          <p:spTgt spid="3">
                                            <p:txEl>
                                              <p:pRg st="2" end="2"/>
                                            </p:txEl>
                                          </p:spTgt>
                                        </p:tgtEl>
                                      </p:cBhvr>
                                      <p:to x="100000" y="100000"/>
                                    </p:animScale>
                                    <p:animScale>
                                      <p:cBhvr>
                                        <p:cTn id="51" dur="52">
                                          <p:stCondLst>
                                            <p:cond delay="3284"/>
                                          </p:stCondLst>
                                        </p:cTn>
                                        <p:tgtEl>
                                          <p:spTgt spid="3">
                                            <p:txEl>
                                              <p:pRg st="2" end="2"/>
                                            </p:txEl>
                                          </p:spTgt>
                                        </p:tgtEl>
                                      </p:cBhvr>
                                      <p:to x="100000" y="90000"/>
                                    </p:animScale>
                                    <p:animScale>
                                      <p:cBhvr>
                                        <p:cTn id="52" dur="332" decel="50000">
                                          <p:stCondLst>
                                            <p:cond delay="3336"/>
                                          </p:stCondLst>
                                        </p:cTn>
                                        <p:tgtEl>
                                          <p:spTgt spid="3">
                                            <p:txEl>
                                              <p:pRg st="2" end="2"/>
                                            </p:txEl>
                                          </p:spTgt>
                                        </p:tgtEl>
                                      </p:cBhvr>
                                      <p:to x="100000" y="100000"/>
                                    </p:animScale>
                                    <p:animScale>
                                      <p:cBhvr>
                                        <p:cTn id="53" dur="52">
                                          <p:stCondLst>
                                            <p:cond delay="3616"/>
                                          </p:stCondLst>
                                        </p:cTn>
                                        <p:tgtEl>
                                          <p:spTgt spid="3">
                                            <p:txEl>
                                              <p:pRg st="2" end="2"/>
                                            </p:txEl>
                                          </p:spTgt>
                                        </p:tgtEl>
                                      </p:cBhvr>
                                      <p:to x="100000" y="95000"/>
                                    </p:animScale>
                                    <p:animScale>
                                      <p:cBhvr>
                                        <p:cTn id="54" dur="332" decel="50000">
                                          <p:stCondLst>
                                            <p:cond delay="3668"/>
                                          </p:stCondLst>
                                        </p:cTn>
                                        <p:tgtEl>
                                          <p:spTgt spid="3">
                                            <p:txEl>
                                              <p:pRg st="2" end="2"/>
                                            </p:txEl>
                                          </p:spTgt>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wipe(down)">
                                      <p:cBhvr>
                                        <p:cTn id="57" dur="1160">
                                          <p:stCondLst>
                                            <p:cond delay="0"/>
                                          </p:stCondLst>
                                        </p:cTn>
                                        <p:tgtEl>
                                          <p:spTgt spid="3">
                                            <p:txEl>
                                              <p:pRg st="3" end="3"/>
                                            </p:txEl>
                                          </p:spTgt>
                                        </p:tgtEl>
                                      </p:cBhvr>
                                    </p:animEffect>
                                    <p:anim calcmode="lin" valueType="num">
                                      <p:cBhvr>
                                        <p:cTn id="58" dur="3644"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9" dur="1328"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0" dur="1328" tmFilter="0, 0; 0.125,0.2665; 0.25,0.4; 0.375,0.465; 0.5,0.5;  0.625,0.535; 0.75,0.6; 0.875,0.7335; 1,1">
                                          <p:stCondLst>
                                            <p:cond delay="1328"/>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1" dur="664" tmFilter="0, 0; 0.125,0.2665; 0.25,0.4; 0.375,0.465; 0.5,0.5;  0.625,0.535; 0.75,0.6; 0.875,0.7335; 1,1">
                                          <p:stCondLst>
                                            <p:cond delay="2648"/>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2" dur="328" tmFilter="0, 0; 0.125,0.2665; 0.25,0.4; 0.375,0.465; 0.5,0.5;  0.625,0.535; 0.75,0.6; 0.875,0.7335; 1,1">
                                          <p:stCondLst>
                                            <p:cond delay="3312"/>
                                          </p:stCondLst>
                                        </p:cTn>
                                        <p:tgtEl>
                                          <p:spTgt spid="3">
                                            <p:txEl>
                                              <p:pRg st="3" end="3"/>
                                            </p:txEl>
                                          </p:spTgt>
                                        </p:tgtEl>
                                        <p:attrNameLst>
                                          <p:attrName>ppt_y</p:attrName>
                                        </p:attrNameLst>
                                      </p:cBhvr>
                                      <p:tavLst>
                                        <p:tav tm="0" fmla="#ppt_y-sin(pi*$)/81">
                                          <p:val>
                                            <p:fltVal val="0"/>
                                          </p:val>
                                        </p:tav>
                                        <p:tav tm="100000">
                                          <p:val>
                                            <p:fltVal val="1"/>
                                          </p:val>
                                        </p:tav>
                                      </p:tavLst>
                                    </p:anim>
                                    <p:animScale>
                                      <p:cBhvr>
                                        <p:cTn id="63" dur="52">
                                          <p:stCondLst>
                                            <p:cond delay="1300"/>
                                          </p:stCondLst>
                                        </p:cTn>
                                        <p:tgtEl>
                                          <p:spTgt spid="3">
                                            <p:txEl>
                                              <p:pRg st="3" end="3"/>
                                            </p:txEl>
                                          </p:spTgt>
                                        </p:tgtEl>
                                      </p:cBhvr>
                                      <p:to x="100000" y="60000"/>
                                    </p:animScale>
                                    <p:animScale>
                                      <p:cBhvr>
                                        <p:cTn id="64" dur="332" decel="50000">
                                          <p:stCondLst>
                                            <p:cond delay="1352"/>
                                          </p:stCondLst>
                                        </p:cTn>
                                        <p:tgtEl>
                                          <p:spTgt spid="3">
                                            <p:txEl>
                                              <p:pRg st="3" end="3"/>
                                            </p:txEl>
                                          </p:spTgt>
                                        </p:tgtEl>
                                      </p:cBhvr>
                                      <p:to x="100000" y="100000"/>
                                    </p:animScale>
                                    <p:animScale>
                                      <p:cBhvr>
                                        <p:cTn id="65" dur="52">
                                          <p:stCondLst>
                                            <p:cond delay="2624"/>
                                          </p:stCondLst>
                                        </p:cTn>
                                        <p:tgtEl>
                                          <p:spTgt spid="3">
                                            <p:txEl>
                                              <p:pRg st="3" end="3"/>
                                            </p:txEl>
                                          </p:spTgt>
                                        </p:tgtEl>
                                      </p:cBhvr>
                                      <p:to x="100000" y="80000"/>
                                    </p:animScale>
                                    <p:animScale>
                                      <p:cBhvr>
                                        <p:cTn id="66" dur="332" decel="50000">
                                          <p:stCondLst>
                                            <p:cond delay="2676"/>
                                          </p:stCondLst>
                                        </p:cTn>
                                        <p:tgtEl>
                                          <p:spTgt spid="3">
                                            <p:txEl>
                                              <p:pRg st="3" end="3"/>
                                            </p:txEl>
                                          </p:spTgt>
                                        </p:tgtEl>
                                      </p:cBhvr>
                                      <p:to x="100000" y="100000"/>
                                    </p:animScale>
                                    <p:animScale>
                                      <p:cBhvr>
                                        <p:cTn id="67" dur="52">
                                          <p:stCondLst>
                                            <p:cond delay="3284"/>
                                          </p:stCondLst>
                                        </p:cTn>
                                        <p:tgtEl>
                                          <p:spTgt spid="3">
                                            <p:txEl>
                                              <p:pRg st="3" end="3"/>
                                            </p:txEl>
                                          </p:spTgt>
                                        </p:tgtEl>
                                      </p:cBhvr>
                                      <p:to x="100000" y="90000"/>
                                    </p:animScale>
                                    <p:animScale>
                                      <p:cBhvr>
                                        <p:cTn id="68" dur="332" decel="50000">
                                          <p:stCondLst>
                                            <p:cond delay="3336"/>
                                          </p:stCondLst>
                                        </p:cTn>
                                        <p:tgtEl>
                                          <p:spTgt spid="3">
                                            <p:txEl>
                                              <p:pRg st="3" end="3"/>
                                            </p:txEl>
                                          </p:spTgt>
                                        </p:tgtEl>
                                      </p:cBhvr>
                                      <p:to x="100000" y="100000"/>
                                    </p:animScale>
                                    <p:animScale>
                                      <p:cBhvr>
                                        <p:cTn id="69" dur="52">
                                          <p:stCondLst>
                                            <p:cond delay="3616"/>
                                          </p:stCondLst>
                                        </p:cTn>
                                        <p:tgtEl>
                                          <p:spTgt spid="3">
                                            <p:txEl>
                                              <p:pRg st="3" end="3"/>
                                            </p:txEl>
                                          </p:spTgt>
                                        </p:tgtEl>
                                      </p:cBhvr>
                                      <p:to x="100000" y="95000"/>
                                    </p:animScale>
                                    <p:animScale>
                                      <p:cBhvr>
                                        <p:cTn id="70" dur="332" decel="50000">
                                          <p:stCondLst>
                                            <p:cond delay="3668"/>
                                          </p:stCondLst>
                                        </p:cTn>
                                        <p:tgtEl>
                                          <p:spTgt spid="3">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1160">
                                          <p:stCondLst>
                                            <p:cond delay="0"/>
                                          </p:stCondLst>
                                        </p:cTn>
                                        <p:tgtEl>
                                          <p:spTgt spid="3">
                                            <p:txEl>
                                              <p:pRg st="4" end="4"/>
                                            </p:txEl>
                                          </p:spTgt>
                                        </p:tgtEl>
                                      </p:cBhvr>
                                    </p:animEffect>
                                    <p:anim calcmode="lin" valueType="num">
                                      <p:cBhvr>
                                        <p:cTn id="76" dur="3644"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1328"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1328" tmFilter="0, 0; 0.125,0.2665; 0.25,0.4; 0.375,0.465; 0.5,0.5;  0.625,0.535; 0.75,0.6; 0.875,0.7335; 1,1">
                                          <p:stCondLst>
                                            <p:cond delay="1328"/>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664" tmFilter="0, 0; 0.125,0.2665; 0.25,0.4; 0.375,0.465; 0.5,0.5;  0.625,0.535; 0.75,0.6; 0.875,0.7335; 1,1">
                                          <p:stCondLst>
                                            <p:cond delay="2648"/>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328" tmFilter="0, 0; 0.125,0.2665; 0.25,0.4; 0.375,0.465; 0.5,0.5;  0.625,0.535; 0.75,0.6; 0.875,0.7335; 1,1">
                                          <p:stCondLst>
                                            <p:cond delay="3312"/>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52">
                                          <p:stCondLst>
                                            <p:cond delay="1300"/>
                                          </p:stCondLst>
                                        </p:cTn>
                                        <p:tgtEl>
                                          <p:spTgt spid="3">
                                            <p:txEl>
                                              <p:pRg st="4" end="4"/>
                                            </p:txEl>
                                          </p:spTgt>
                                        </p:tgtEl>
                                      </p:cBhvr>
                                      <p:to x="100000" y="60000"/>
                                    </p:animScale>
                                    <p:animScale>
                                      <p:cBhvr>
                                        <p:cTn id="82" dur="332" decel="50000">
                                          <p:stCondLst>
                                            <p:cond delay="1352"/>
                                          </p:stCondLst>
                                        </p:cTn>
                                        <p:tgtEl>
                                          <p:spTgt spid="3">
                                            <p:txEl>
                                              <p:pRg st="4" end="4"/>
                                            </p:txEl>
                                          </p:spTgt>
                                        </p:tgtEl>
                                      </p:cBhvr>
                                      <p:to x="100000" y="100000"/>
                                    </p:animScale>
                                    <p:animScale>
                                      <p:cBhvr>
                                        <p:cTn id="83" dur="52">
                                          <p:stCondLst>
                                            <p:cond delay="2624"/>
                                          </p:stCondLst>
                                        </p:cTn>
                                        <p:tgtEl>
                                          <p:spTgt spid="3">
                                            <p:txEl>
                                              <p:pRg st="4" end="4"/>
                                            </p:txEl>
                                          </p:spTgt>
                                        </p:tgtEl>
                                      </p:cBhvr>
                                      <p:to x="100000" y="80000"/>
                                    </p:animScale>
                                    <p:animScale>
                                      <p:cBhvr>
                                        <p:cTn id="84" dur="332" decel="50000">
                                          <p:stCondLst>
                                            <p:cond delay="2676"/>
                                          </p:stCondLst>
                                        </p:cTn>
                                        <p:tgtEl>
                                          <p:spTgt spid="3">
                                            <p:txEl>
                                              <p:pRg st="4" end="4"/>
                                            </p:txEl>
                                          </p:spTgt>
                                        </p:tgtEl>
                                      </p:cBhvr>
                                      <p:to x="100000" y="100000"/>
                                    </p:animScale>
                                    <p:animScale>
                                      <p:cBhvr>
                                        <p:cTn id="85" dur="52">
                                          <p:stCondLst>
                                            <p:cond delay="3284"/>
                                          </p:stCondLst>
                                        </p:cTn>
                                        <p:tgtEl>
                                          <p:spTgt spid="3">
                                            <p:txEl>
                                              <p:pRg st="4" end="4"/>
                                            </p:txEl>
                                          </p:spTgt>
                                        </p:tgtEl>
                                      </p:cBhvr>
                                      <p:to x="100000" y="90000"/>
                                    </p:animScale>
                                    <p:animScale>
                                      <p:cBhvr>
                                        <p:cTn id="86" dur="332" decel="50000">
                                          <p:stCondLst>
                                            <p:cond delay="3336"/>
                                          </p:stCondLst>
                                        </p:cTn>
                                        <p:tgtEl>
                                          <p:spTgt spid="3">
                                            <p:txEl>
                                              <p:pRg st="4" end="4"/>
                                            </p:txEl>
                                          </p:spTgt>
                                        </p:tgtEl>
                                      </p:cBhvr>
                                      <p:to x="100000" y="100000"/>
                                    </p:animScale>
                                    <p:animScale>
                                      <p:cBhvr>
                                        <p:cTn id="87" dur="52">
                                          <p:stCondLst>
                                            <p:cond delay="3616"/>
                                          </p:stCondLst>
                                        </p:cTn>
                                        <p:tgtEl>
                                          <p:spTgt spid="3">
                                            <p:txEl>
                                              <p:pRg st="4" end="4"/>
                                            </p:txEl>
                                          </p:spTgt>
                                        </p:tgtEl>
                                      </p:cBhvr>
                                      <p:to x="100000" y="95000"/>
                                    </p:animScale>
                                    <p:animScale>
                                      <p:cBhvr>
                                        <p:cTn id="88" dur="332" decel="50000">
                                          <p:stCondLst>
                                            <p:cond delay="3668"/>
                                          </p:stCondLst>
                                        </p:cTn>
                                        <p:tgtEl>
                                          <p:spTgt spid="3">
                                            <p:txEl>
                                              <p:pRg st="4" end="4"/>
                                            </p:txEl>
                                          </p:spTgt>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3">
                                            <p:txEl>
                                              <p:pRg st="5" end="5"/>
                                            </p:txEl>
                                          </p:spTgt>
                                        </p:tgtEl>
                                        <p:attrNameLst>
                                          <p:attrName>style.visibility</p:attrName>
                                        </p:attrNameLst>
                                      </p:cBhvr>
                                      <p:to>
                                        <p:strVal val="visible"/>
                                      </p:to>
                                    </p:set>
                                    <p:animEffect transition="in" filter="wipe(down)">
                                      <p:cBhvr>
                                        <p:cTn id="91" dur="1160">
                                          <p:stCondLst>
                                            <p:cond delay="0"/>
                                          </p:stCondLst>
                                        </p:cTn>
                                        <p:tgtEl>
                                          <p:spTgt spid="3">
                                            <p:txEl>
                                              <p:pRg st="5" end="5"/>
                                            </p:txEl>
                                          </p:spTgt>
                                        </p:tgtEl>
                                      </p:cBhvr>
                                    </p:animEffect>
                                    <p:anim calcmode="lin" valueType="num">
                                      <p:cBhvr>
                                        <p:cTn id="92" dur="3644"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3" dur="1328"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4" dur="1328" tmFilter="0, 0; 0.125,0.2665; 0.25,0.4; 0.375,0.465; 0.5,0.5;  0.625,0.535; 0.75,0.6; 0.875,0.7335; 1,1">
                                          <p:stCondLst>
                                            <p:cond delay="1328"/>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5" dur="664" tmFilter="0, 0; 0.125,0.2665; 0.25,0.4; 0.375,0.465; 0.5,0.5;  0.625,0.535; 0.75,0.6; 0.875,0.7335; 1,1">
                                          <p:stCondLst>
                                            <p:cond delay="2648"/>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6" dur="328" tmFilter="0, 0; 0.125,0.2665; 0.25,0.4; 0.375,0.465; 0.5,0.5;  0.625,0.535; 0.75,0.6; 0.875,0.7335; 1,1">
                                          <p:stCondLst>
                                            <p:cond delay="3312"/>
                                          </p:stCondLst>
                                        </p:cTn>
                                        <p:tgtEl>
                                          <p:spTgt spid="3">
                                            <p:txEl>
                                              <p:pRg st="5" end="5"/>
                                            </p:txEl>
                                          </p:spTgt>
                                        </p:tgtEl>
                                        <p:attrNameLst>
                                          <p:attrName>ppt_y</p:attrName>
                                        </p:attrNameLst>
                                      </p:cBhvr>
                                      <p:tavLst>
                                        <p:tav tm="0" fmla="#ppt_y-sin(pi*$)/81">
                                          <p:val>
                                            <p:fltVal val="0"/>
                                          </p:val>
                                        </p:tav>
                                        <p:tav tm="100000">
                                          <p:val>
                                            <p:fltVal val="1"/>
                                          </p:val>
                                        </p:tav>
                                      </p:tavLst>
                                    </p:anim>
                                    <p:animScale>
                                      <p:cBhvr>
                                        <p:cTn id="97" dur="52">
                                          <p:stCondLst>
                                            <p:cond delay="1300"/>
                                          </p:stCondLst>
                                        </p:cTn>
                                        <p:tgtEl>
                                          <p:spTgt spid="3">
                                            <p:txEl>
                                              <p:pRg st="5" end="5"/>
                                            </p:txEl>
                                          </p:spTgt>
                                        </p:tgtEl>
                                      </p:cBhvr>
                                      <p:to x="100000" y="60000"/>
                                    </p:animScale>
                                    <p:animScale>
                                      <p:cBhvr>
                                        <p:cTn id="98" dur="332" decel="50000">
                                          <p:stCondLst>
                                            <p:cond delay="1352"/>
                                          </p:stCondLst>
                                        </p:cTn>
                                        <p:tgtEl>
                                          <p:spTgt spid="3">
                                            <p:txEl>
                                              <p:pRg st="5" end="5"/>
                                            </p:txEl>
                                          </p:spTgt>
                                        </p:tgtEl>
                                      </p:cBhvr>
                                      <p:to x="100000" y="100000"/>
                                    </p:animScale>
                                    <p:animScale>
                                      <p:cBhvr>
                                        <p:cTn id="99" dur="52">
                                          <p:stCondLst>
                                            <p:cond delay="2624"/>
                                          </p:stCondLst>
                                        </p:cTn>
                                        <p:tgtEl>
                                          <p:spTgt spid="3">
                                            <p:txEl>
                                              <p:pRg st="5" end="5"/>
                                            </p:txEl>
                                          </p:spTgt>
                                        </p:tgtEl>
                                      </p:cBhvr>
                                      <p:to x="100000" y="80000"/>
                                    </p:animScale>
                                    <p:animScale>
                                      <p:cBhvr>
                                        <p:cTn id="100" dur="332" decel="50000">
                                          <p:stCondLst>
                                            <p:cond delay="2676"/>
                                          </p:stCondLst>
                                        </p:cTn>
                                        <p:tgtEl>
                                          <p:spTgt spid="3">
                                            <p:txEl>
                                              <p:pRg st="5" end="5"/>
                                            </p:txEl>
                                          </p:spTgt>
                                        </p:tgtEl>
                                      </p:cBhvr>
                                      <p:to x="100000" y="100000"/>
                                    </p:animScale>
                                    <p:animScale>
                                      <p:cBhvr>
                                        <p:cTn id="101" dur="52">
                                          <p:stCondLst>
                                            <p:cond delay="3284"/>
                                          </p:stCondLst>
                                        </p:cTn>
                                        <p:tgtEl>
                                          <p:spTgt spid="3">
                                            <p:txEl>
                                              <p:pRg st="5" end="5"/>
                                            </p:txEl>
                                          </p:spTgt>
                                        </p:tgtEl>
                                      </p:cBhvr>
                                      <p:to x="100000" y="90000"/>
                                    </p:animScale>
                                    <p:animScale>
                                      <p:cBhvr>
                                        <p:cTn id="102" dur="332" decel="50000">
                                          <p:stCondLst>
                                            <p:cond delay="3336"/>
                                          </p:stCondLst>
                                        </p:cTn>
                                        <p:tgtEl>
                                          <p:spTgt spid="3">
                                            <p:txEl>
                                              <p:pRg st="5" end="5"/>
                                            </p:txEl>
                                          </p:spTgt>
                                        </p:tgtEl>
                                      </p:cBhvr>
                                      <p:to x="100000" y="100000"/>
                                    </p:animScale>
                                    <p:animScale>
                                      <p:cBhvr>
                                        <p:cTn id="103" dur="52">
                                          <p:stCondLst>
                                            <p:cond delay="3616"/>
                                          </p:stCondLst>
                                        </p:cTn>
                                        <p:tgtEl>
                                          <p:spTgt spid="3">
                                            <p:txEl>
                                              <p:pRg st="5" end="5"/>
                                            </p:txEl>
                                          </p:spTgt>
                                        </p:tgtEl>
                                      </p:cBhvr>
                                      <p:to x="100000" y="95000"/>
                                    </p:animScale>
                                    <p:animScale>
                                      <p:cBhvr>
                                        <p:cTn id="104" dur="332" decel="50000">
                                          <p:stCondLst>
                                            <p:cond delay="3668"/>
                                          </p:stCondLst>
                                        </p:cTn>
                                        <p:tgtEl>
                                          <p:spTgt spid="3">
                                            <p:txEl>
                                              <p:pRg st="5" end="5"/>
                                            </p:txEl>
                                          </p:spTgt>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grpId="0" nodeType="clickEffect">
                                  <p:stCondLst>
                                    <p:cond delay="0"/>
                                  </p:stCondLst>
                                  <p:childTnLst>
                                    <p:set>
                                      <p:cBhvr>
                                        <p:cTn id="108" dur="1" fill="hold">
                                          <p:stCondLst>
                                            <p:cond delay="0"/>
                                          </p:stCondLst>
                                        </p:cTn>
                                        <p:tgtEl>
                                          <p:spTgt spid="3">
                                            <p:txEl>
                                              <p:pRg st="6" end="6"/>
                                            </p:txEl>
                                          </p:spTgt>
                                        </p:tgtEl>
                                        <p:attrNameLst>
                                          <p:attrName>style.visibility</p:attrName>
                                        </p:attrNameLst>
                                      </p:cBhvr>
                                      <p:to>
                                        <p:strVal val="visible"/>
                                      </p:to>
                                    </p:set>
                                    <p:animEffect transition="in" filter="wipe(down)">
                                      <p:cBhvr>
                                        <p:cTn id="109" dur="1160">
                                          <p:stCondLst>
                                            <p:cond delay="0"/>
                                          </p:stCondLst>
                                        </p:cTn>
                                        <p:tgtEl>
                                          <p:spTgt spid="3">
                                            <p:txEl>
                                              <p:pRg st="6" end="6"/>
                                            </p:txEl>
                                          </p:spTgt>
                                        </p:tgtEl>
                                      </p:cBhvr>
                                    </p:animEffect>
                                    <p:anim calcmode="lin" valueType="num">
                                      <p:cBhvr>
                                        <p:cTn id="110" dur="3644"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1" dur="1328"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2" dur="1328" tmFilter="0, 0; 0.125,0.2665; 0.25,0.4; 0.375,0.465; 0.5,0.5;  0.625,0.535; 0.75,0.6; 0.875,0.7335; 1,1">
                                          <p:stCondLst>
                                            <p:cond delay="1328"/>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3" dur="664" tmFilter="0, 0; 0.125,0.2665; 0.25,0.4; 0.375,0.465; 0.5,0.5;  0.625,0.535; 0.75,0.6; 0.875,0.7335; 1,1">
                                          <p:stCondLst>
                                            <p:cond delay="2648"/>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4" dur="328" tmFilter="0, 0; 0.125,0.2665; 0.25,0.4; 0.375,0.465; 0.5,0.5;  0.625,0.535; 0.75,0.6; 0.875,0.7335; 1,1">
                                          <p:stCondLst>
                                            <p:cond delay="3312"/>
                                          </p:stCondLst>
                                        </p:cTn>
                                        <p:tgtEl>
                                          <p:spTgt spid="3">
                                            <p:txEl>
                                              <p:pRg st="6" end="6"/>
                                            </p:txEl>
                                          </p:spTgt>
                                        </p:tgtEl>
                                        <p:attrNameLst>
                                          <p:attrName>ppt_y</p:attrName>
                                        </p:attrNameLst>
                                      </p:cBhvr>
                                      <p:tavLst>
                                        <p:tav tm="0" fmla="#ppt_y-sin(pi*$)/81">
                                          <p:val>
                                            <p:fltVal val="0"/>
                                          </p:val>
                                        </p:tav>
                                        <p:tav tm="100000">
                                          <p:val>
                                            <p:fltVal val="1"/>
                                          </p:val>
                                        </p:tav>
                                      </p:tavLst>
                                    </p:anim>
                                    <p:animScale>
                                      <p:cBhvr>
                                        <p:cTn id="115" dur="52">
                                          <p:stCondLst>
                                            <p:cond delay="1300"/>
                                          </p:stCondLst>
                                        </p:cTn>
                                        <p:tgtEl>
                                          <p:spTgt spid="3">
                                            <p:txEl>
                                              <p:pRg st="6" end="6"/>
                                            </p:txEl>
                                          </p:spTgt>
                                        </p:tgtEl>
                                      </p:cBhvr>
                                      <p:to x="100000" y="60000"/>
                                    </p:animScale>
                                    <p:animScale>
                                      <p:cBhvr>
                                        <p:cTn id="116" dur="332" decel="50000">
                                          <p:stCondLst>
                                            <p:cond delay="1352"/>
                                          </p:stCondLst>
                                        </p:cTn>
                                        <p:tgtEl>
                                          <p:spTgt spid="3">
                                            <p:txEl>
                                              <p:pRg st="6" end="6"/>
                                            </p:txEl>
                                          </p:spTgt>
                                        </p:tgtEl>
                                      </p:cBhvr>
                                      <p:to x="100000" y="100000"/>
                                    </p:animScale>
                                    <p:animScale>
                                      <p:cBhvr>
                                        <p:cTn id="117" dur="52">
                                          <p:stCondLst>
                                            <p:cond delay="2624"/>
                                          </p:stCondLst>
                                        </p:cTn>
                                        <p:tgtEl>
                                          <p:spTgt spid="3">
                                            <p:txEl>
                                              <p:pRg st="6" end="6"/>
                                            </p:txEl>
                                          </p:spTgt>
                                        </p:tgtEl>
                                      </p:cBhvr>
                                      <p:to x="100000" y="80000"/>
                                    </p:animScale>
                                    <p:animScale>
                                      <p:cBhvr>
                                        <p:cTn id="118" dur="332" decel="50000">
                                          <p:stCondLst>
                                            <p:cond delay="2676"/>
                                          </p:stCondLst>
                                        </p:cTn>
                                        <p:tgtEl>
                                          <p:spTgt spid="3">
                                            <p:txEl>
                                              <p:pRg st="6" end="6"/>
                                            </p:txEl>
                                          </p:spTgt>
                                        </p:tgtEl>
                                      </p:cBhvr>
                                      <p:to x="100000" y="100000"/>
                                    </p:animScale>
                                    <p:animScale>
                                      <p:cBhvr>
                                        <p:cTn id="119" dur="52">
                                          <p:stCondLst>
                                            <p:cond delay="3284"/>
                                          </p:stCondLst>
                                        </p:cTn>
                                        <p:tgtEl>
                                          <p:spTgt spid="3">
                                            <p:txEl>
                                              <p:pRg st="6" end="6"/>
                                            </p:txEl>
                                          </p:spTgt>
                                        </p:tgtEl>
                                      </p:cBhvr>
                                      <p:to x="100000" y="90000"/>
                                    </p:animScale>
                                    <p:animScale>
                                      <p:cBhvr>
                                        <p:cTn id="120" dur="332" decel="50000">
                                          <p:stCondLst>
                                            <p:cond delay="3336"/>
                                          </p:stCondLst>
                                        </p:cTn>
                                        <p:tgtEl>
                                          <p:spTgt spid="3">
                                            <p:txEl>
                                              <p:pRg st="6" end="6"/>
                                            </p:txEl>
                                          </p:spTgt>
                                        </p:tgtEl>
                                      </p:cBhvr>
                                      <p:to x="100000" y="100000"/>
                                    </p:animScale>
                                    <p:animScale>
                                      <p:cBhvr>
                                        <p:cTn id="121" dur="52">
                                          <p:stCondLst>
                                            <p:cond delay="3616"/>
                                          </p:stCondLst>
                                        </p:cTn>
                                        <p:tgtEl>
                                          <p:spTgt spid="3">
                                            <p:txEl>
                                              <p:pRg st="6" end="6"/>
                                            </p:txEl>
                                          </p:spTgt>
                                        </p:tgtEl>
                                      </p:cBhvr>
                                      <p:to x="100000" y="95000"/>
                                    </p:animScale>
                                    <p:animScale>
                                      <p:cBhvr>
                                        <p:cTn id="122" dur="332" decel="50000">
                                          <p:stCondLst>
                                            <p:cond delay="3668"/>
                                          </p:stCondLst>
                                        </p:cTn>
                                        <p:tgtEl>
                                          <p:spTgt spid="3">
                                            <p:txEl>
                                              <p:pRg st="6" end="6"/>
                                            </p:txEl>
                                          </p:spTgt>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3">
                                            <p:txEl>
                                              <p:pRg st="7" end="7"/>
                                            </p:txEl>
                                          </p:spTgt>
                                        </p:tgtEl>
                                        <p:attrNameLst>
                                          <p:attrName>style.visibility</p:attrName>
                                        </p:attrNameLst>
                                      </p:cBhvr>
                                      <p:to>
                                        <p:strVal val="visible"/>
                                      </p:to>
                                    </p:set>
                                    <p:animEffect transition="in" filter="wipe(down)">
                                      <p:cBhvr>
                                        <p:cTn id="125" dur="1160">
                                          <p:stCondLst>
                                            <p:cond delay="0"/>
                                          </p:stCondLst>
                                        </p:cTn>
                                        <p:tgtEl>
                                          <p:spTgt spid="3">
                                            <p:txEl>
                                              <p:pRg st="7" end="7"/>
                                            </p:txEl>
                                          </p:spTgt>
                                        </p:tgtEl>
                                      </p:cBhvr>
                                    </p:animEffect>
                                    <p:anim calcmode="lin" valueType="num">
                                      <p:cBhvr>
                                        <p:cTn id="126" dur="3644"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7" dur="1328"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8" dur="1328" tmFilter="0, 0; 0.125,0.2665; 0.25,0.4; 0.375,0.465; 0.5,0.5;  0.625,0.535; 0.75,0.6; 0.875,0.7335; 1,1">
                                          <p:stCondLst>
                                            <p:cond delay="1328"/>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9" dur="664" tmFilter="0, 0; 0.125,0.2665; 0.25,0.4; 0.375,0.465; 0.5,0.5;  0.625,0.535; 0.75,0.6; 0.875,0.7335; 1,1">
                                          <p:stCondLst>
                                            <p:cond delay="2648"/>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0" dur="328" tmFilter="0, 0; 0.125,0.2665; 0.25,0.4; 0.375,0.465; 0.5,0.5;  0.625,0.535; 0.75,0.6; 0.875,0.7335; 1,1">
                                          <p:stCondLst>
                                            <p:cond delay="3312"/>
                                          </p:stCondLst>
                                        </p:cTn>
                                        <p:tgtEl>
                                          <p:spTgt spid="3">
                                            <p:txEl>
                                              <p:pRg st="7" end="7"/>
                                            </p:txEl>
                                          </p:spTgt>
                                        </p:tgtEl>
                                        <p:attrNameLst>
                                          <p:attrName>ppt_y</p:attrName>
                                        </p:attrNameLst>
                                      </p:cBhvr>
                                      <p:tavLst>
                                        <p:tav tm="0" fmla="#ppt_y-sin(pi*$)/81">
                                          <p:val>
                                            <p:fltVal val="0"/>
                                          </p:val>
                                        </p:tav>
                                        <p:tav tm="100000">
                                          <p:val>
                                            <p:fltVal val="1"/>
                                          </p:val>
                                        </p:tav>
                                      </p:tavLst>
                                    </p:anim>
                                    <p:animScale>
                                      <p:cBhvr>
                                        <p:cTn id="131" dur="52">
                                          <p:stCondLst>
                                            <p:cond delay="1300"/>
                                          </p:stCondLst>
                                        </p:cTn>
                                        <p:tgtEl>
                                          <p:spTgt spid="3">
                                            <p:txEl>
                                              <p:pRg st="7" end="7"/>
                                            </p:txEl>
                                          </p:spTgt>
                                        </p:tgtEl>
                                      </p:cBhvr>
                                      <p:to x="100000" y="60000"/>
                                    </p:animScale>
                                    <p:animScale>
                                      <p:cBhvr>
                                        <p:cTn id="132" dur="332" decel="50000">
                                          <p:stCondLst>
                                            <p:cond delay="1352"/>
                                          </p:stCondLst>
                                        </p:cTn>
                                        <p:tgtEl>
                                          <p:spTgt spid="3">
                                            <p:txEl>
                                              <p:pRg st="7" end="7"/>
                                            </p:txEl>
                                          </p:spTgt>
                                        </p:tgtEl>
                                      </p:cBhvr>
                                      <p:to x="100000" y="100000"/>
                                    </p:animScale>
                                    <p:animScale>
                                      <p:cBhvr>
                                        <p:cTn id="133" dur="52">
                                          <p:stCondLst>
                                            <p:cond delay="2624"/>
                                          </p:stCondLst>
                                        </p:cTn>
                                        <p:tgtEl>
                                          <p:spTgt spid="3">
                                            <p:txEl>
                                              <p:pRg st="7" end="7"/>
                                            </p:txEl>
                                          </p:spTgt>
                                        </p:tgtEl>
                                      </p:cBhvr>
                                      <p:to x="100000" y="80000"/>
                                    </p:animScale>
                                    <p:animScale>
                                      <p:cBhvr>
                                        <p:cTn id="134" dur="332" decel="50000">
                                          <p:stCondLst>
                                            <p:cond delay="2676"/>
                                          </p:stCondLst>
                                        </p:cTn>
                                        <p:tgtEl>
                                          <p:spTgt spid="3">
                                            <p:txEl>
                                              <p:pRg st="7" end="7"/>
                                            </p:txEl>
                                          </p:spTgt>
                                        </p:tgtEl>
                                      </p:cBhvr>
                                      <p:to x="100000" y="100000"/>
                                    </p:animScale>
                                    <p:animScale>
                                      <p:cBhvr>
                                        <p:cTn id="135" dur="52">
                                          <p:stCondLst>
                                            <p:cond delay="3284"/>
                                          </p:stCondLst>
                                        </p:cTn>
                                        <p:tgtEl>
                                          <p:spTgt spid="3">
                                            <p:txEl>
                                              <p:pRg st="7" end="7"/>
                                            </p:txEl>
                                          </p:spTgt>
                                        </p:tgtEl>
                                      </p:cBhvr>
                                      <p:to x="100000" y="90000"/>
                                    </p:animScale>
                                    <p:animScale>
                                      <p:cBhvr>
                                        <p:cTn id="136" dur="332" decel="50000">
                                          <p:stCondLst>
                                            <p:cond delay="3336"/>
                                          </p:stCondLst>
                                        </p:cTn>
                                        <p:tgtEl>
                                          <p:spTgt spid="3">
                                            <p:txEl>
                                              <p:pRg st="7" end="7"/>
                                            </p:txEl>
                                          </p:spTgt>
                                        </p:tgtEl>
                                      </p:cBhvr>
                                      <p:to x="100000" y="100000"/>
                                    </p:animScale>
                                    <p:animScale>
                                      <p:cBhvr>
                                        <p:cTn id="137" dur="52">
                                          <p:stCondLst>
                                            <p:cond delay="3616"/>
                                          </p:stCondLst>
                                        </p:cTn>
                                        <p:tgtEl>
                                          <p:spTgt spid="3">
                                            <p:txEl>
                                              <p:pRg st="7" end="7"/>
                                            </p:txEl>
                                          </p:spTgt>
                                        </p:tgtEl>
                                      </p:cBhvr>
                                      <p:to x="100000" y="95000"/>
                                    </p:animScale>
                                    <p:animScale>
                                      <p:cBhvr>
                                        <p:cTn id="138" dur="332" decel="50000">
                                          <p:stCondLst>
                                            <p:cond delay="3668"/>
                                          </p:stCondLst>
                                        </p:cTn>
                                        <p:tgtEl>
                                          <p:spTgt spid="3">
                                            <p:txEl>
                                              <p:pRg st="7" end="7"/>
                                            </p:txEl>
                                          </p:spTgt>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6" presetClass="entr" presetSubtype="0" fill="hold" grpId="0" nodeType="clickEffect">
                                  <p:stCondLst>
                                    <p:cond delay="0"/>
                                  </p:stCondLst>
                                  <p:childTnLst>
                                    <p:set>
                                      <p:cBhvr>
                                        <p:cTn id="142" dur="1" fill="hold">
                                          <p:stCondLst>
                                            <p:cond delay="0"/>
                                          </p:stCondLst>
                                        </p:cTn>
                                        <p:tgtEl>
                                          <p:spTgt spid="3">
                                            <p:txEl>
                                              <p:pRg st="8" end="8"/>
                                            </p:txEl>
                                          </p:spTgt>
                                        </p:tgtEl>
                                        <p:attrNameLst>
                                          <p:attrName>style.visibility</p:attrName>
                                        </p:attrNameLst>
                                      </p:cBhvr>
                                      <p:to>
                                        <p:strVal val="visible"/>
                                      </p:to>
                                    </p:set>
                                    <p:animEffect transition="in" filter="wipe(down)">
                                      <p:cBhvr>
                                        <p:cTn id="143" dur="1160">
                                          <p:stCondLst>
                                            <p:cond delay="0"/>
                                          </p:stCondLst>
                                        </p:cTn>
                                        <p:tgtEl>
                                          <p:spTgt spid="3">
                                            <p:txEl>
                                              <p:pRg st="8" end="8"/>
                                            </p:txEl>
                                          </p:spTgt>
                                        </p:tgtEl>
                                      </p:cBhvr>
                                    </p:animEffect>
                                    <p:anim calcmode="lin" valueType="num">
                                      <p:cBhvr>
                                        <p:cTn id="144" dur="3644"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5" dur="1328"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6" dur="1328" tmFilter="0, 0; 0.125,0.2665; 0.25,0.4; 0.375,0.465; 0.5,0.5;  0.625,0.535; 0.75,0.6; 0.875,0.7335; 1,1">
                                          <p:stCondLst>
                                            <p:cond delay="1328"/>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7" dur="664" tmFilter="0, 0; 0.125,0.2665; 0.25,0.4; 0.375,0.465; 0.5,0.5;  0.625,0.535; 0.75,0.6; 0.875,0.7335; 1,1">
                                          <p:stCondLst>
                                            <p:cond delay="2648"/>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48" dur="328" tmFilter="0, 0; 0.125,0.2665; 0.25,0.4; 0.375,0.465; 0.5,0.5;  0.625,0.535; 0.75,0.6; 0.875,0.7335; 1,1">
                                          <p:stCondLst>
                                            <p:cond delay="3312"/>
                                          </p:stCondLst>
                                        </p:cTn>
                                        <p:tgtEl>
                                          <p:spTgt spid="3">
                                            <p:txEl>
                                              <p:pRg st="8" end="8"/>
                                            </p:txEl>
                                          </p:spTgt>
                                        </p:tgtEl>
                                        <p:attrNameLst>
                                          <p:attrName>ppt_y</p:attrName>
                                        </p:attrNameLst>
                                      </p:cBhvr>
                                      <p:tavLst>
                                        <p:tav tm="0" fmla="#ppt_y-sin(pi*$)/81">
                                          <p:val>
                                            <p:fltVal val="0"/>
                                          </p:val>
                                        </p:tav>
                                        <p:tav tm="100000">
                                          <p:val>
                                            <p:fltVal val="1"/>
                                          </p:val>
                                        </p:tav>
                                      </p:tavLst>
                                    </p:anim>
                                    <p:animScale>
                                      <p:cBhvr>
                                        <p:cTn id="149" dur="52">
                                          <p:stCondLst>
                                            <p:cond delay="1300"/>
                                          </p:stCondLst>
                                        </p:cTn>
                                        <p:tgtEl>
                                          <p:spTgt spid="3">
                                            <p:txEl>
                                              <p:pRg st="8" end="8"/>
                                            </p:txEl>
                                          </p:spTgt>
                                        </p:tgtEl>
                                      </p:cBhvr>
                                      <p:to x="100000" y="60000"/>
                                    </p:animScale>
                                    <p:animScale>
                                      <p:cBhvr>
                                        <p:cTn id="150" dur="332" decel="50000">
                                          <p:stCondLst>
                                            <p:cond delay="1352"/>
                                          </p:stCondLst>
                                        </p:cTn>
                                        <p:tgtEl>
                                          <p:spTgt spid="3">
                                            <p:txEl>
                                              <p:pRg st="8" end="8"/>
                                            </p:txEl>
                                          </p:spTgt>
                                        </p:tgtEl>
                                      </p:cBhvr>
                                      <p:to x="100000" y="100000"/>
                                    </p:animScale>
                                    <p:animScale>
                                      <p:cBhvr>
                                        <p:cTn id="151" dur="52">
                                          <p:stCondLst>
                                            <p:cond delay="2624"/>
                                          </p:stCondLst>
                                        </p:cTn>
                                        <p:tgtEl>
                                          <p:spTgt spid="3">
                                            <p:txEl>
                                              <p:pRg st="8" end="8"/>
                                            </p:txEl>
                                          </p:spTgt>
                                        </p:tgtEl>
                                      </p:cBhvr>
                                      <p:to x="100000" y="80000"/>
                                    </p:animScale>
                                    <p:animScale>
                                      <p:cBhvr>
                                        <p:cTn id="152" dur="332" decel="50000">
                                          <p:stCondLst>
                                            <p:cond delay="2676"/>
                                          </p:stCondLst>
                                        </p:cTn>
                                        <p:tgtEl>
                                          <p:spTgt spid="3">
                                            <p:txEl>
                                              <p:pRg st="8" end="8"/>
                                            </p:txEl>
                                          </p:spTgt>
                                        </p:tgtEl>
                                      </p:cBhvr>
                                      <p:to x="100000" y="100000"/>
                                    </p:animScale>
                                    <p:animScale>
                                      <p:cBhvr>
                                        <p:cTn id="153" dur="52">
                                          <p:stCondLst>
                                            <p:cond delay="3284"/>
                                          </p:stCondLst>
                                        </p:cTn>
                                        <p:tgtEl>
                                          <p:spTgt spid="3">
                                            <p:txEl>
                                              <p:pRg st="8" end="8"/>
                                            </p:txEl>
                                          </p:spTgt>
                                        </p:tgtEl>
                                      </p:cBhvr>
                                      <p:to x="100000" y="90000"/>
                                    </p:animScale>
                                    <p:animScale>
                                      <p:cBhvr>
                                        <p:cTn id="154" dur="332" decel="50000">
                                          <p:stCondLst>
                                            <p:cond delay="3336"/>
                                          </p:stCondLst>
                                        </p:cTn>
                                        <p:tgtEl>
                                          <p:spTgt spid="3">
                                            <p:txEl>
                                              <p:pRg st="8" end="8"/>
                                            </p:txEl>
                                          </p:spTgt>
                                        </p:tgtEl>
                                      </p:cBhvr>
                                      <p:to x="100000" y="100000"/>
                                    </p:animScale>
                                    <p:animScale>
                                      <p:cBhvr>
                                        <p:cTn id="155" dur="52">
                                          <p:stCondLst>
                                            <p:cond delay="3616"/>
                                          </p:stCondLst>
                                        </p:cTn>
                                        <p:tgtEl>
                                          <p:spTgt spid="3">
                                            <p:txEl>
                                              <p:pRg st="8" end="8"/>
                                            </p:txEl>
                                          </p:spTgt>
                                        </p:tgtEl>
                                      </p:cBhvr>
                                      <p:to x="100000" y="95000"/>
                                    </p:animScale>
                                    <p:animScale>
                                      <p:cBhvr>
                                        <p:cTn id="156" dur="332" decel="50000">
                                          <p:stCondLst>
                                            <p:cond delay="3668"/>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Feeling About </a:t>
            </a:r>
            <a:r>
              <a:rPr lang="en-US" dirty="0" err="1"/>
              <a:t>AngularJS</a:t>
            </a:r>
            <a:r>
              <a:rPr lang="en-US" dirty="0"/>
              <a:t> Over </a:t>
            </a:r>
            <a:r>
              <a:rPr lang="en-US" dirty="0" smtClean="0"/>
              <a:t>Time</a:t>
            </a:r>
            <a:endParaRPr lang="en-US" dirty="0"/>
          </a:p>
        </p:txBody>
      </p:sp>
      <p:pic>
        <p:nvPicPr>
          <p:cNvPr id="2050" name="Picture 2" descr="http://cordeliasguide.files.wordpress.com/2013/06/crying-baby-bo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3" y="1916832"/>
            <a:ext cx="512481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6601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500"/>
                                        <p:tgtEl>
                                          <p:spTgt spid="2050"/>
                                        </p:tgtEl>
                                      </p:cBhvr>
                                    </p:animEffect>
                                    <p:anim calcmode="lin" valueType="num">
                                      <p:cBhvr>
                                        <p:cTn id="8" dur="1500" fill="hold"/>
                                        <p:tgtEl>
                                          <p:spTgt spid="2050"/>
                                        </p:tgtEl>
                                        <p:attrNameLst>
                                          <p:attrName>ppt_x</p:attrName>
                                        </p:attrNameLst>
                                      </p:cBhvr>
                                      <p:tavLst>
                                        <p:tav tm="0">
                                          <p:val>
                                            <p:strVal val="#ppt_x"/>
                                          </p:val>
                                        </p:tav>
                                        <p:tav tm="100000">
                                          <p:val>
                                            <p:strVal val="#ppt_x"/>
                                          </p:val>
                                        </p:tav>
                                      </p:tavLst>
                                    </p:anim>
                                    <p:anim calcmode="lin" valueType="num">
                                      <p:cBhvr>
                                        <p:cTn id="9" dur="15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0</TotalTime>
  <Words>5271</Words>
  <Application>Microsoft Office PowerPoint</Application>
  <PresentationFormat>Widescreen</PresentationFormat>
  <Paragraphs>456</Paragraphs>
  <Slides>59</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微軟正黑體</vt:lpstr>
      <vt:lpstr>ＭＳ ゴシック</vt:lpstr>
      <vt:lpstr>Arial</vt:lpstr>
      <vt:lpstr>Candara</vt:lpstr>
      <vt:lpstr>Consolas</vt:lpstr>
      <vt:lpstr>Wingdings</vt:lpstr>
      <vt:lpstr>Tech Computer 16x9</vt:lpstr>
      <vt:lpstr>AngularJS：入門篇</vt:lpstr>
      <vt:lpstr>Document, Source code &amp; Training Video</vt:lpstr>
      <vt:lpstr>Document, Source code &amp; Training Video</vt:lpstr>
      <vt:lpstr>References</vt:lpstr>
      <vt:lpstr>Agenda</vt:lpstr>
      <vt:lpstr>AngularJS Introduction</vt:lpstr>
      <vt:lpstr>AngularJS Website</vt:lpstr>
      <vt:lpstr>Feeling About AngularJS Over Time</vt:lpstr>
      <vt:lpstr>Feeling About AngularJS Over Time</vt:lpstr>
      <vt:lpstr>Feeling About AngularJS Over Time</vt:lpstr>
      <vt:lpstr>Getting Started &amp; Features</vt:lpstr>
      <vt:lpstr>Single Page Application (SPA)</vt:lpstr>
      <vt:lpstr>The Challenge with SPAs</vt:lpstr>
      <vt:lpstr>AngularJS is a full-featured SPA framework</vt:lpstr>
      <vt:lpstr>Developing Environment &amp; Source Tree</vt:lpstr>
      <vt:lpstr>Developing Environment &amp; Source Tree</vt:lpstr>
      <vt:lpstr>Developing Environment &amp; Source Tree</vt:lpstr>
      <vt:lpstr>Developing Environment &amp; Source Tree</vt:lpstr>
      <vt:lpstr>Developing Environment &amp; Source Tree</vt:lpstr>
      <vt:lpstr>Directives, Filters and Data Binding</vt:lpstr>
      <vt:lpstr>What are Directives?</vt:lpstr>
      <vt:lpstr>Using Directives and Data Binding Syntax</vt:lpstr>
      <vt:lpstr>Using Directives and Data Binding Syntax (step_01_blankpage.html)</vt:lpstr>
      <vt:lpstr>Using Directives and Data Binding Syntax (step_02_normalpage.html)</vt:lpstr>
      <vt:lpstr>Using Directives and Data Binding Syntax (step_03_adddirectivedatabind.html)</vt:lpstr>
      <vt:lpstr>Iterating with the ng-repeat Directive</vt:lpstr>
      <vt:lpstr>Iterating with the ng-repeat Directive(step_04_iteratewithngrepeat)</vt:lpstr>
      <vt:lpstr>AngularJS Directives Document</vt:lpstr>
      <vt:lpstr>Using Filters</vt:lpstr>
      <vt:lpstr>Iterating with the ng-repeat Directive(step_05_nginitcustomers)</vt:lpstr>
      <vt:lpstr>Iterating with the ng-repeat Directive(step_06_filterbyinputandformat)</vt:lpstr>
      <vt:lpstr>AngularJS Filter Component List</vt:lpstr>
      <vt:lpstr>Views, Controllers and Scope</vt:lpstr>
      <vt:lpstr>AngularJS View, Controllers &amp; Scope</vt:lpstr>
      <vt:lpstr>AngularJS View, Controllers &amp; $scope(step_07_simplecontroller)</vt:lpstr>
      <vt:lpstr>AngularJS View, Controllers &amp; $scope</vt:lpstr>
      <vt:lpstr>Modules, Routes and Factories</vt:lpstr>
      <vt:lpstr>AngularJS Architecture (Simplified)</vt:lpstr>
      <vt:lpstr>Modules are Containers</vt:lpstr>
      <vt:lpstr>Creating AngularJS Module &amp; Controller</vt:lpstr>
      <vt:lpstr>AngularJS Module and Controllers (step_07_simplecontroller)</vt:lpstr>
      <vt:lpstr>The Role of Routes</vt:lpstr>
      <vt:lpstr>Defining Routes</vt:lpstr>
      <vt:lpstr>AngularJS Define Routes Demo (step_08_defineroutes)</vt:lpstr>
      <vt:lpstr>AngularJS Define Routes Demo (step_08_defineroutes)</vt:lpstr>
      <vt:lpstr>AngularJS Define Routes Demo (step_08_defineroutes)</vt:lpstr>
      <vt:lpstr>AngularJS Define Routes Demo (step_08_defineroutes)</vt:lpstr>
      <vt:lpstr>AngularJS Define Routes Demo (step_09_addcustomer)</vt:lpstr>
      <vt:lpstr>AngularJS Define Routes Demo (step_09_addcustomer)</vt:lpstr>
      <vt:lpstr>AngularJS Define Routes Demo (step_09_addcustomer)</vt:lpstr>
      <vt:lpstr>Using Factories and Services</vt:lpstr>
      <vt:lpstr>The Role of Factories</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lpstr>AngularJS Factory Demo (step_10_factorytogetcustomer)</vt:lpstr>
      <vt:lpstr>Next Session: AngularJS with Highchart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2014-11-24T03:46:35Z</dcterms:created>
  <dcterms:modified xsi:type="dcterms:W3CDTF">2014-11-27T07:24:37Z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